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6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24" r:id="rId11"/>
    <p:sldId id="319" r:id="rId12"/>
    <p:sldId id="322" r:id="rId13"/>
    <p:sldId id="326" r:id="rId14"/>
    <p:sldId id="323" r:id="rId15"/>
    <p:sldId id="325" r:id="rId16"/>
    <p:sldId id="327" r:id="rId17"/>
    <p:sldId id="328" r:id="rId18"/>
    <p:sldId id="329" r:id="rId19"/>
    <p:sldId id="290" r:id="rId20"/>
    <p:sldId id="295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928" autoAdjust="0"/>
  </p:normalViewPr>
  <p:slideViewPr>
    <p:cSldViewPr>
      <p:cViewPr>
        <p:scale>
          <a:sx n="100" d="100"/>
          <a:sy n="100" d="100"/>
        </p:scale>
        <p:origin x="-2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logopsi.ucoz.com/_ph/57/241355640.jpg" TargetMode="External"/><Relationship Id="rId13" Type="http://schemas.openxmlformats.org/officeDocument/2006/relationships/hyperlink" Target="http://img1.liveinternet.ru/images/attach/c/2/69/176/69176907_1294913559_12.png" TargetMode="External"/><Relationship Id="rId3" Type="http://schemas.openxmlformats.org/officeDocument/2006/relationships/hyperlink" Target="http://img1.liveinternet.ru/images/attach/c/6/91/153/91153041_005_novuyyrazmer.jpg" TargetMode="External"/><Relationship Id="rId7" Type="http://schemas.openxmlformats.org/officeDocument/2006/relationships/hyperlink" Target="http://milton-canton-realestate.com/image_store/uploads/8/3/6/8/4/ar131639636048638.jpg" TargetMode="External"/><Relationship Id="rId12" Type="http://schemas.openxmlformats.org/officeDocument/2006/relationships/hyperlink" Target="http://im0-tub-ru.yandex.net/i?id=54a4d910126688dabfde5862c7613907-138-144&amp;n=21" TargetMode="External"/><Relationship Id="rId2" Type="http://schemas.openxmlformats.org/officeDocument/2006/relationships/hyperlink" Target="http://www.vminsk.by/archive/2007/02/20/4luk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seotzyvy.ru/media/item_images/1337708583.jpg" TargetMode="External"/><Relationship Id="rId11" Type="http://schemas.openxmlformats.org/officeDocument/2006/relationships/hyperlink" Target="http://dreamworlds.ru/uploads/posts/2012-11/1352482836_919248962.png" TargetMode="External"/><Relationship Id="rId5" Type="http://schemas.openxmlformats.org/officeDocument/2006/relationships/hyperlink" Target="http://img01.chitalnya.ru/upload/753/72484725061804.jpg" TargetMode="External"/><Relationship Id="rId15" Type="http://schemas.openxmlformats.org/officeDocument/2006/relationships/hyperlink" Target="http://www.omedia.org/uploads/posts/2013-03/1363515488_f2uzg5y4gsw7e3q.jpeg" TargetMode="External"/><Relationship Id="rId10" Type="http://schemas.openxmlformats.org/officeDocument/2006/relationships/hyperlink" Target="http://logopsi.ucoz.com/_ph/57/2/43249777.jpg?1423488370" TargetMode="External"/><Relationship Id="rId4" Type="http://schemas.openxmlformats.org/officeDocument/2006/relationships/hyperlink" Target="http://488200.ru/image/cache/data/33/910233-380x380.jpg" TargetMode="External"/><Relationship Id="rId9" Type="http://schemas.openxmlformats.org/officeDocument/2006/relationships/hyperlink" Target="http://logopsi.ucoz.com/_ph/57/2/413775055.jpg?1423488323" TargetMode="External"/><Relationship Id="rId14" Type="http://schemas.openxmlformats.org/officeDocument/2006/relationships/hyperlink" Target="http://i076.radikal.ru/0807/13/c765d91357a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1133.photobucket.com/albums/m588/technolirik/Mai%202013/IMG_1489_zps16951733.jpg" TargetMode="External"/><Relationship Id="rId13" Type="http://schemas.openxmlformats.org/officeDocument/2006/relationships/hyperlink" Target="http://litbimg.rightinthebox.com/images/500x500/201307/awyxyy1373532083730.jpg" TargetMode="External"/><Relationship Id="rId3" Type="http://schemas.openxmlformats.org/officeDocument/2006/relationships/hyperlink" Target="http://www.vahsantehnik.ru/images/rakovina_sovr3.jpg" TargetMode="External"/><Relationship Id="rId7" Type="http://schemas.openxmlformats.org/officeDocument/2006/relationships/hyperlink" Target="http://www.playcast.ru/uploads/2014/04/07/8138504.gif" TargetMode="External"/><Relationship Id="rId12" Type="http://schemas.openxmlformats.org/officeDocument/2006/relationships/hyperlink" Target="http://dom.germanovich.com/wp-content/uploads/2010/07/IMG_0025.jpg" TargetMode="External"/><Relationship Id="rId2" Type="http://schemas.openxmlformats.org/officeDocument/2006/relationships/hyperlink" Target="http://dps.edu.pk/images/2013-2014/wall_painting(20-Aug-2013)/left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raphics.in.ua/cat/PSD.Book.Template.3780x2560.jpg" TargetMode="External"/><Relationship Id="rId11" Type="http://schemas.openxmlformats.org/officeDocument/2006/relationships/hyperlink" Target="http://kavkazfishing.ru/wp-content/uploads/2011/10/9.jpg" TargetMode="External"/><Relationship Id="rId5" Type="http://schemas.openxmlformats.org/officeDocument/2006/relationships/hyperlink" Target="http://wp.miray.com.ua/site/miray/files/wallpapers/wallpaper-1513.jpg" TargetMode="External"/><Relationship Id="rId10" Type="http://schemas.openxmlformats.org/officeDocument/2006/relationships/hyperlink" Target="http://www.prosto-zdorovie.ru/wp-content/uploads/2011/02/pochki1.jpg" TargetMode="External"/><Relationship Id="rId4" Type="http://schemas.openxmlformats.org/officeDocument/2006/relationships/hyperlink" Target="http://ru.static.z-dn.net/files/dee/676e2b88efee1e1307f20e1be6e7ec84.jpg" TargetMode="External"/><Relationship Id="rId9" Type="http://schemas.openxmlformats.org/officeDocument/2006/relationships/hyperlink" Target="http://www.medweb.ru/upload/news/26-7-12/%D1%82%D1%80%D0%B0%D0%BD%D1%81%D0%BF%D0%BB%D0%B0%D0%BD%D1%82%D0%B0%D1%86%D0%B8%D1%8F%20%D0%BF%D0%BE%D1%87%D0%BA%D0%B8_shutterstock_102191380.jpg" TargetMode="External"/><Relationship Id="rId14" Type="http://schemas.openxmlformats.org/officeDocument/2006/relationships/hyperlink" Target="http://srubnbrus.com/wp-content/uploads/2013/10/pic19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2015/02/15/3721" TargetMode="External"/><Relationship Id="rId3" Type="http://schemas.openxmlformats.org/officeDocument/2006/relationships/slide" Target="slide2.xml"/><Relationship Id="rId7" Type="http://schemas.openxmlformats.org/officeDocument/2006/relationships/hyperlink" Target="http://www.pixnet.ru/wallpapers/7e7837423f83122b22d92121f12c7861/3881_3.jpg" TargetMode="External"/><Relationship Id="rId2" Type="http://schemas.openxmlformats.org/officeDocument/2006/relationships/hyperlink" Target="http://www.olesya-emelyanova.ru/index-zagadki-pro_omonim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6/91/153/91153038_003_novuyyrazmer.jpg" TargetMode="External"/><Relationship Id="rId5" Type="http://schemas.openxmlformats.org/officeDocument/2006/relationships/hyperlink" Target="http://savepic.su/305663.jpg" TargetMode="External"/><Relationship Id="rId4" Type="http://schemas.openxmlformats.org/officeDocument/2006/relationships/hyperlink" Target="http://numama.ru/zagadki-dlja-malenkih-detei/zagadki-pro-bytovye-predmety/zagadki-pro-igolku.html" TargetMode="External"/><Relationship Id="rId9" Type="http://schemas.openxmlformats.org/officeDocument/2006/relationships/hyperlink" Target="http://zvuki-tut.narod.ru/volshebstvo-prevraschenie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1412776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МНОГОЗНАЧНЫЕ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_Bremen" pitchFamily="82" charset="-52"/>
              </a:rPr>
              <a:t> 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СЛОВА</a:t>
            </a:r>
            <a:endParaRPr lang="ru-RU" sz="6000" b="1" dirty="0">
              <a:solidFill>
                <a:schemeClr val="tx2">
                  <a:lumMod val="5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a_Bremen" pitchFamily="82" charset="-52"/>
            </a:endParaRPr>
          </a:p>
        </p:txBody>
      </p:sp>
      <p:pic>
        <p:nvPicPr>
          <p:cNvPr id="9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467544" y="3501008"/>
            <a:ext cx="1656184" cy="3024485"/>
          </a:xfrm>
          <a:prstGeom prst="rect">
            <a:avLst/>
          </a:prstGeom>
          <a:noFill/>
        </p:spPr>
      </p:pic>
      <p:pic>
        <p:nvPicPr>
          <p:cNvPr id="10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>
            <a:off x="7164288" y="3666964"/>
            <a:ext cx="1472164" cy="302448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71600" y="537321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Коломенская Виктория Григорьевна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МБОУ СОШ №15 г.Владикавказа РСО-А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2015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54868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Интерактивный кроссворд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a_Bremen" pitchFamily="82" charset="-52"/>
            </a:endParaRPr>
          </a:p>
        </p:txBody>
      </p:sp>
      <p:pic>
        <p:nvPicPr>
          <p:cNvPr id="7" name="Picture 2" descr="Иллюстрация 9 из 16 для Многозначные слова. Наглядно-дидактическое пособие Лабиринт - книги"/>
          <p:cNvPicPr>
            <a:picLocks noChangeAspect="1" noChangeArrowheads="1"/>
          </p:cNvPicPr>
          <p:nvPr/>
        </p:nvPicPr>
        <p:blipFill>
          <a:blip r:embed="rId3" cstate="print"/>
          <a:srcRect l="1082" t="51651" r="50249" b="4523"/>
          <a:stretch>
            <a:fillRect/>
          </a:stretch>
        </p:blipFill>
        <p:spPr bwMode="auto">
          <a:xfrm rot="20943385">
            <a:off x="2055274" y="4140046"/>
            <a:ext cx="1512168" cy="94090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Picture 2" descr="Иллюстрация 9 из 16 для Многозначные слова. Наглядно-дидактическое пособие Лабиринт - книги"/>
          <p:cNvPicPr>
            <a:picLocks noChangeAspect="1" noChangeArrowheads="1"/>
          </p:cNvPicPr>
          <p:nvPr/>
        </p:nvPicPr>
        <p:blipFill>
          <a:blip r:embed="rId3" cstate="print"/>
          <a:srcRect l="1082" t="4695" r="51331" b="53044"/>
          <a:stretch>
            <a:fillRect/>
          </a:stretch>
        </p:blipFill>
        <p:spPr bwMode="auto">
          <a:xfrm rot="498989">
            <a:off x="5713044" y="4112665"/>
            <a:ext cx="1557326" cy="95563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Группа 111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2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3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4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5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6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7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8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9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0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1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2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8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0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1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2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3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4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5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3" name="Табличка 112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5" name="Табличка 114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6" name="Табличка 115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18" name="Табличка 117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 ней листочки спят на ветке,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Чтоб весной раскрыться вновь,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она же в человеке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Чистит и фильтрует кровь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>
            <a:off x="899592" y="112474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1789801" y="4998326"/>
            <a:ext cx="1523764" cy="117990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580510" y="5000582"/>
            <a:ext cx="1508512" cy="116856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123" name="Группа 122"/>
          <p:cNvGrpSpPr/>
          <p:nvPr/>
        </p:nvGrpSpPr>
        <p:grpSpPr>
          <a:xfrm>
            <a:off x="1187624" y="1052736"/>
            <a:ext cx="1800200" cy="360040"/>
            <a:chOff x="2555776" y="332656"/>
            <a:chExt cx="1800200" cy="360040"/>
          </a:xfrm>
        </p:grpSpPr>
        <p:grpSp>
          <p:nvGrpSpPr>
            <p:cNvPr id="26" name="Группа 111"/>
            <p:cNvGrpSpPr/>
            <p:nvPr/>
          </p:nvGrpSpPr>
          <p:grpSpPr>
            <a:xfrm>
              <a:off x="2555776" y="332656"/>
              <a:ext cx="1440160" cy="360040"/>
              <a:chOff x="3860304" y="1565176"/>
              <a:chExt cx="1440160" cy="360040"/>
            </a:xfrm>
          </p:grpSpPr>
          <p:sp>
            <p:nvSpPr>
              <p:cNvPr id="97" name="Табличка 96"/>
              <p:cNvSpPr/>
              <p:nvPr/>
            </p:nvSpPr>
            <p:spPr>
              <a:xfrm>
                <a:off x="494042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К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Табличка 97"/>
              <p:cNvSpPr/>
              <p:nvPr/>
            </p:nvSpPr>
            <p:spPr>
              <a:xfrm>
                <a:off x="458038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Ч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5" name="Табличка 104"/>
              <p:cNvSpPr/>
              <p:nvPr/>
            </p:nvSpPr>
            <p:spPr>
              <a:xfrm>
                <a:off x="422034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О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06" name="Табличка 105"/>
              <p:cNvSpPr/>
              <p:nvPr/>
            </p:nvSpPr>
            <p:spPr>
              <a:xfrm>
                <a:off x="386030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П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22" name="Табличка 121"/>
            <p:cNvSpPr/>
            <p:nvPr/>
          </p:nvSpPr>
          <p:spPr>
            <a:xfrm>
              <a:off x="3995936" y="33265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119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Группа 121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2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3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4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5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6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7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8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9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0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1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2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5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6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9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20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2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3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4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5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6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7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8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3" name="Табличка 112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5" name="Табличка 114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6" name="Табличка 115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18" name="Табличка 117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Зоолог строгий нам расскажет: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Они – саванны санитары,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А гитарист, конечно, скажет,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Что это просто часть гитары.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>
            <a:off x="3347864" y="148478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1948575" y="4663332"/>
            <a:ext cx="1166081" cy="152749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560389" y="4600976"/>
            <a:ext cx="1165960" cy="1536162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112" name="Группа 111"/>
          <p:cNvGrpSpPr/>
          <p:nvPr/>
        </p:nvGrpSpPr>
        <p:grpSpPr>
          <a:xfrm>
            <a:off x="3707904" y="1412776"/>
            <a:ext cx="1440160" cy="360040"/>
            <a:chOff x="3860304" y="1565176"/>
            <a:chExt cx="1440160" cy="360040"/>
          </a:xfrm>
        </p:grpSpPr>
        <p:sp>
          <p:nvSpPr>
            <p:cNvPr id="97" name="Табличка 96"/>
            <p:cNvSpPr/>
            <p:nvPr/>
          </p:nvSpPr>
          <p:spPr>
            <a:xfrm>
              <a:off x="494042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err="1" smtClean="0">
                  <a:solidFill>
                    <a:schemeClr val="tx2">
                      <a:lumMod val="50000"/>
                    </a:schemeClr>
                  </a:solidFill>
                </a:rPr>
                <a:t>Ф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8" name="Табличка 97"/>
            <p:cNvSpPr/>
            <p:nvPr/>
          </p:nvSpPr>
          <p:spPr>
            <a:xfrm>
              <a:off x="458038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И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05" name="Табличка 104"/>
            <p:cNvSpPr/>
            <p:nvPr/>
          </p:nvSpPr>
          <p:spPr>
            <a:xfrm>
              <a:off x="422034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err="1" smtClean="0">
                  <a:solidFill>
                    <a:srgbClr val="002060"/>
                  </a:solidFill>
                </a:rPr>
                <a:t>Р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06" name="Табличка 105"/>
            <p:cNvSpPr/>
            <p:nvPr/>
          </p:nvSpPr>
          <p:spPr>
            <a:xfrm>
              <a:off x="386030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Г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19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Группа 147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2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3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4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5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6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7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8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9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0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1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2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8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0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1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2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3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4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5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31" name="Табличка 130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8" name="Табличка 137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6" name="Табличка 145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47" name="Табличка 146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Стоэтажный дом под ёлками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Сделан из травы с иголками,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А если в магазин зайдёшь –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Его средь сладостей найдёшь.</a:t>
            </a:r>
          </a:p>
        </p:txBody>
      </p:sp>
      <p:sp>
        <p:nvSpPr>
          <p:cNvPr id="213" name="Стрелка вправо 212"/>
          <p:cNvSpPr/>
          <p:nvPr/>
        </p:nvSpPr>
        <p:spPr>
          <a:xfrm>
            <a:off x="467544" y="220486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1798897" y="4683646"/>
            <a:ext cx="1420257" cy="147562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534971" y="4727270"/>
            <a:ext cx="1341919" cy="145745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130" name="Группа 129"/>
          <p:cNvGrpSpPr/>
          <p:nvPr/>
        </p:nvGrpSpPr>
        <p:grpSpPr>
          <a:xfrm>
            <a:off x="827584" y="2132856"/>
            <a:ext cx="3600400" cy="360040"/>
            <a:chOff x="1403648" y="0"/>
            <a:chExt cx="3600400" cy="360040"/>
          </a:xfrm>
        </p:grpSpPr>
        <p:grpSp>
          <p:nvGrpSpPr>
            <p:cNvPr id="26" name="Группа 111"/>
            <p:cNvGrpSpPr/>
            <p:nvPr/>
          </p:nvGrpSpPr>
          <p:grpSpPr>
            <a:xfrm>
              <a:off x="1403648" y="0"/>
              <a:ext cx="1440160" cy="360040"/>
              <a:chOff x="3860304" y="1565176"/>
              <a:chExt cx="1440160" cy="360040"/>
            </a:xfrm>
          </p:grpSpPr>
          <p:sp>
            <p:nvSpPr>
              <p:cNvPr id="97" name="Табличка 96"/>
              <p:cNvSpPr/>
              <p:nvPr/>
            </p:nvSpPr>
            <p:spPr>
              <a:xfrm>
                <a:off x="494042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err="1" smtClean="0">
                    <a:solidFill>
                      <a:schemeClr val="tx2">
                        <a:lumMod val="50000"/>
                      </a:schemeClr>
                    </a:solidFill>
                  </a:rPr>
                  <a:t>А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Табличка 97"/>
              <p:cNvSpPr/>
              <p:nvPr/>
            </p:nvSpPr>
            <p:spPr>
              <a:xfrm>
                <a:off x="458038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Р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5" name="Табличка 104"/>
              <p:cNvSpPr/>
              <p:nvPr/>
            </p:nvSpPr>
            <p:spPr>
              <a:xfrm>
                <a:off x="422034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err="1" smtClean="0">
                    <a:solidFill>
                      <a:srgbClr val="002060"/>
                    </a:solidFill>
                  </a:rPr>
                  <a:t>У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06" name="Табличка 105"/>
              <p:cNvSpPr/>
              <p:nvPr/>
            </p:nvSpPr>
            <p:spPr>
              <a:xfrm>
                <a:off x="386030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М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12" name="Группа 111"/>
            <p:cNvGrpSpPr/>
            <p:nvPr/>
          </p:nvGrpSpPr>
          <p:grpSpPr>
            <a:xfrm>
              <a:off x="2843808" y="0"/>
              <a:ext cx="1440160" cy="360040"/>
              <a:chOff x="3860304" y="1565176"/>
              <a:chExt cx="1440160" cy="360040"/>
            </a:xfrm>
          </p:grpSpPr>
          <p:sp>
            <p:nvSpPr>
              <p:cNvPr id="113" name="Табличка 112"/>
              <p:cNvSpPr/>
              <p:nvPr/>
            </p:nvSpPr>
            <p:spPr>
              <a:xfrm>
                <a:off x="494042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Н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5" name="Табличка 114"/>
              <p:cNvSpPr/>
              <p:nvPr/>
            </p:nvSpPr>
            <p:spPr>
              <a:xfrm>
                <a:off x="458038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Й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6" name="Табличка 115"/>
              <p:cNvSpPr/>
              <p:nvPr/>
            </p:nvSpPr>
            <p:spPr>
              <a:xfrm>
                <a:off x="422034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err="1" smtClean="0">
                    <a:solidFill>
                      <a:srgbClr val="002060"/>
                    </a:solidFill>
                  </a:rPr>
                  <a:t>Е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18" name="Табличка 117"/>
              <p:cNvSpPr/>
              <p:nvPr/>
            </p:nvSpPr>
            <p:spPr>
              <a:xfrm>
                <a:off x="386030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В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22" name="Группа 111"/>
            <p:cNvGrpSpPr/>
            <p:nvPr/>
          </p:nvGrpSpPr>
          <p:grpSpPr>
            <a:xfrm>
              <a:off x="4283968" y="0"/>
              <a:ext cx="720080" cy="360040"/>
              <a:chOff x="3860304" y="1565176"/>
              <a:chExt cx="720080" cy="360040"/>
            </a:xfrm>
          </p:grpSpPr>
          <p:sp>
            <p:nvSpPr>
              <p:cNvPr id="127" name="Табличка 126"/>
              <p:cNvSpPr/>
              <p:nvPr/>
            </p:nvSpPr>
            <p:spPr>
              <a:xfrm>
                <a:off x="422034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29" name="Табличка 128"/>
              <p:cNvSpPr/>
              <p:nvPr/>
            </p:nvSpPr>
            <p:spPr>
              <a:xfrm>
                <a:off x="386030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И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pic>
        <p:nvPicPr>
          <p:cNvPr id="119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4" y="4077072"/>
            <a:ext cx="1226816" cy="252043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9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3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4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5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6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7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8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9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10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1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2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3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М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У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А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В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Й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9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1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Р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2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4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2" name="Табличка 111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Табличка 121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Табличка 122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6" name="Табличка 125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Он в морской воде летает,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Убивая током всех.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Крыша по нему спускает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Летом дождь, зимою снег.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>
            <a:off x="1979712" y="292494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3576959" y="4923525"/>
            <a:ext cx="1703055" cy="121653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1641487" y="4931189"/>
            <a:ext cx="1669157" cy="1237756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29" name="Группа 130"/>
          <p:cNvGrpSpPr/>
          <p:nvPr/>
        </p:nvGrpSpPr>
        <p:grpSpPr>
          <a:xfrm>
            <a:off x="2267744" y="2852936"/>
            <a:ext cx="1440160" cy="360040"/>
            <a:chOff x="3860304" y="1565176"/>
            <a:chExt cx="1440160" cy="360040"/>
          </a:xfrm>
        </p:grpSpPr>
        <p:sp>
          <p:nvSpPr>
            <p:cNvPr id="138" name="Табличка 137"/>
            <p:cNvSpPr/>
            <p:nvPr/>
          </p:nvSpPr>
          <p:spPr>
            <a:xfrm>
              <a:off x="494042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err="1" smtClean="0">
                  <a:solidFill>
                    <a:schemeClr val="tx2">
                      <a:lumMod val="50000"/>
                    </a:schemeClr>
                  </a:solidFill>
                </a:rPr>
                <a:t>Т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6" name="Табличка 145"/>
            <p:cNvSpPr/>
            <p:nvPr/>
          </p:nvSpPr>
          <p:spPr>
            <a:xfrm>
              <a:off x="458038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7" name="Табличка 146"/>
            <p:cNvSpPr/>
            <p:nvPr/>
          </p:nvSpPr>
          <p:spPr>
            <a:xfrm>
              <a:off x="422034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err="1" smtClean="0">
                  <a:solidFill>
                    <a:srgbClr val="002060"/>
                  </a:solidFill>
                </a:rPr>
                <a:t>К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48" name="Табличка 147"/>
            <p:cNvSpPr/>
            <p:nvPr/>
          </p:nvSpPr>
          <p:spPr>
            <a:xfrm>
              <a:off x="3860304" y="156517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С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05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Группа 129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2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3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4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5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6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7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8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9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0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1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2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М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У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А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В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Й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8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0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1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2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Р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3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4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5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2" name="Табличка 111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Табличка 121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Табличка 122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6" name="Табличка 125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 с орехом, и молочная,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 стене есть в ванной точно,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Есть на кухне – не зевай!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Тебе она согреет чай!</a:t>
            </a:r>
            <a:endParaRPr lang="ru-RU" sz="2400" dirty="0"/>
          </a:p>
        </p:txBody>
      </p:sp>
      <p:sp>
        <p:nvSpPr>
          <p:cNvPr id="213" name="Стрелка вправо 212"/>
          <p:cNvSpPr/>
          <p:nvPr/>
        </p:nvSpPr>
        <p:spPr>
          <a:xfrm>
            <a:off x="1907704" y="400506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1842629" y="4849921"/>
            <a:ext cx="1444658" cy="130445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663763" y="4840613"/>
            <a:ext cx="1457261" cy="128997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26" name="Группа 129"/>
          <p:cNvGrpSpPr/>
          <p:nvPr/>
        </p:nvGrpSpPr>
        <p:grpSpPr>
          <a:xfrm>
            <a:off x="2267744" y="3933056"/>
            <a:ext cx="2160240" cy="360040"/>
            <a:chOff x="1403648" y="0"/>
            <a:chExt cx="2160240" cy="360040"/>
          </a:xfrm>
        </p:grpSpPr>
        <p:grpSp>
          <p:nvGrpSpPr>
            <p:cNvPr id="27" name="Группа 111"/>
            <p:cNvGrpSpPr/>
            <p:nvPr/>
          </p:nvGrpSpPr>
          <p:grpSpPr>
            <a:xfrm>
              <a:off x="1403648" y="0"/>
              <a:ext cx="1440160" cy="360040"/>
              <a:chOff x="3860304" y="1565176"/>
              <a:chExt cx="1440160" cy="360040"/>
            </a:xfrm>
          </p:grpSpPr>
          <p:sp>
            <p:nvSpPr>
              <p:cNvPr id="97" name="Табличка 96"/>
              <p:cNvSpPr/>
              <p:nvPr/>
            </p:nvSpPr>
            <p:spPr>
              <a:xfrm>
                <a:off x="494042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Т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Табличка 97"/>
              <p:cNvSpPr/>
              <p:nvPr/>
            </p:nvSpPr>
            <p:spPr>
              <a:xfrm>
                <a:off x="458038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И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5" name="Табличка 104"/>
              <p:cNvSpPr/>
              <p:nvPr/>
            </p:nvSpPr>
            <p:spPr>
              <a:xfrm>
                <a:off x="422034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06" name="Табличка 105"/>
              <p:cNvSpPr/>
              <p:nvPr/>
            </p:nvSpPr>
            <p:spPr>
              <a:xfrm>
                <a:off x="386030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П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8" name="Группа 111"/>
            <p:cNvGrpSpPr/>
            <p:nvPr/>
          </p:nvGrpSpPr>
          <p:grpSpPr>
            <a:xfrm>
              <a:off x="2843808" y="0"/>
              <a:ext cx="720080" cy="360040"/>
              <a:chOff x="3860304" y="1565176"/>
              <a:chExt cx="720080" cy="360040"/>
            </a:xfrm>
          </p:grpSpPr>
          <p:sp>
            <p:nvSpPr>
              <p:cNvPr id="116" name="Табличка 115"/>
              <p:cNvSpPr/>
              <p:nvPr/>
            </p:nvSpPr>
            <p:spPr>
              <a:xfrm>
                <a:off x="422034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А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18" name="Табличка 117"/>
              <p:cNvSpPr/>
              <p:nvPr/>
            </p:nvSpPr>
            <p:spPr>
              <a:xfrm>
                <a:off x="3860304" y="1565176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pic>
        <p:nvPicPr>
          <p:cNvPr id="113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9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3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4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5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6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7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8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9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10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1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2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3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М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У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А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В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Й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9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П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И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Т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К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1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Р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2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4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2" name="Табличка 111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Табличка 121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Табличка 122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6" name="Табличка 125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</a:rPr>
              <a:t>Когда сверкает в небесах,</a:t>
            </a:r>
          </a:p>
          <a:p>
            <a:pPr lvl="0" algn="ctr"/>
            <a:r>
              <a:rPr lang="ru-RU" sz="2400" dirty="0" smtClean="0">
                <a:solidFill>
                  <a:srgbClr val="002060"/>
                </a:solidFill>
              </a:rPr>
              <a:t>Шум, грохот - просто жуть!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На земле же может только 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Быстро куртку застегнуть.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863588" y="188082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1776630" y="4979545"/>
            <a:ext cx="1498365" cy="119869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665586" y="4928515"/>
            <a:ext cx="1486615" cy="120943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25" name="Группа 129"/>
          <p:cNvGrpSpPr/>
          <p:nvPr/>
        </p:nvGrpSpPr>
        <p:grpSpPr>
          <a:xfrm>
            <a:off x="827584" y="2132856"/>
            <a:ext cx="360040" cy="2160240"/>
            <a:chOff x="1403648" y="72008"/>
            <a:chExt cx="360040" cy="2160240"/>
          </a:xfrm>
        </p:grpSpPr>
        <p:grpSp>
          <p:nvGrpSpPr>
            <p:cNvPr id="26" name="Группа 111"/>
            <p:cNvGrpSpPr/>
            <p:nvPr/>
          </p:nvGrpSpPr>
          <p:grpSpPr>
            <a:xfrm>
              <a:off x="1403648" y="72008"/>
              <a:ext cx="360040" cy="2160240"/>
              <a:chOff x="3860304" y="1637184"/>
              <a:chExt cx="360040" cy="2160240"/>
            </a:xfrm>
          </p:grpSpPr>
          <p:sp>
            <p:nvSpPr>
              <p:cNvPr id="97" name="Табличка 96"/>
              <p:cNvSpPr/>
              <p:nvPr/>
            </p:nvSpPr>
            <p:spPr>
              <a:xfrm>
                <a:off x="3860304" y="343738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err="1" smtClean="0">
                    <a:solidFill>
                      <a:schemeClr val="tx2">
                        <a:lumMod val="50000"/>
                      </a:schemeClr>
                    </a:solidFill>
                  </a:rPr>
                  <a:t>Я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Табличка 97"/>
              <p:cNvSpPr/>
              <p:nvPr/>
            </p:nvSpPr>
            <p:spPr>
              <a:xfrm>
                <a:off x="3860304" y="235726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Л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5" name="Табличка 104"/>
              <p:cNvSpPr/>
              <p:nvPr/>
            </p:nvSpPr>
            <p:spPr>
              <a:xfrm>
                <a:off x="3860304" y="199722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err="1" smtClean="0">
                    <a:solidFill>
                      <a:srgbClr val="002060"/>
                    </a:solidFill>
                  </a:rPr>
                  <a:t>О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06" name="Табличка 105"/>
              <p:cNvSpPr/>
              <p:nvPr/>
            </p:nvSpPr>
            <p:spPr>
              <a:xfrm>
                <a:off x="3860304" y="163718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М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7" name="Группа 111"/>
            <p:cNvGrpSpPr/>
            <p:nvPr/>
          </p:nvGrpSpPr>
          <p:grpSpPr>
            <a:xfrm>
              <a:off x="1403648" y="1152128"/>
              <a:ext cx="360040" cy="720080"/>
              <a:chOff x="2420144" y="2717304"/>
              <a:chExt cx="360040" cy="720080"/>
            </a:xfrm>
          </p:grpSpPr>
          <p:sp>
            <p:nvSpPr>
              <p:cNvPr id="116" name="Табличка 115"/>
              <p:cNvSpPr/>
              <p:nvPr/>
            </p:nvSpPr>
            <p:spPr>
              <a:xfrm>
                <a:off x="2420144" y="307734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err="1" smtClean="0">
                    <a:solidFill>
                      <a:srgbClr val="002060"/>
                    </a:solidFill>
                  </a:rPr>
                  <a:t>И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18" name="Табличка 117"/>
              <p:cNvSpPr/>
              <p:nvPr/>
            </p:nvSpPr>
            <p:spPr>
              <a:xfrm>
                <a:off x="2420144" y="271730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Н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pic>
        <p:nvPicPr>
          <p:cNvPr id="113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9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3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4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5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6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7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8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9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10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1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2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3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М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У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А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В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Й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Я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9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П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И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Т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К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1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Р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2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4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2" name="Табличка 111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Табличка 121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Табличка 122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6" name="Табличка 125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 жаркой Африке живёт,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 нему не подходи!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Другой по дереву ползёт,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 листве густой гудит.</a:t>
            </a: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1583668" y="44066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56992" flipH="1">
            <a:off x="1772961" y="5055066"/>
            <a:ext cx="1539614" cy="115531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>
            <a:lum bright="-20000" contrast="10000"/>
          </a:blip>
          <a:stretch>
            <a:fillRect/>
          </a:stretch>
        </p:blipFill>
        <p:spPr bwMode="auto">
          <a:xfrm rot="21007127">
            <a:off x="3726037" y="4991168"/>
            <a:ext cx="1524164" cy="118231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115" name="Группа 114"/>
          <p:cNvGrpSpPr/>
          <p:nvPr/>
        </p:nvGrpSpPr>
        <p:grpSpPr>
          <a:xfrm>
            <a:off x="1547664" y="692696"/>
            <a:ext cx="360040" cy="2520280"/>
            <a:chOff x="251520" y="764704"/>
            <a:chExt cx="360040" cy="2520280"/>
          </a:xfrm>
        </p:grpSpPr>
        <p:grpSp>
          <p:nvGrpSpPr>
            <p:cNvPr id="25" name="Группа 129"/>
            <p:cNvGrpSpPr/>
            <p:nvPr/>
          </p:nvGrpSpPr>
          <p:grpSpPr>
            <a:xfrm>
              <a:off x="251520" y="764704"/>
              <a:ext cx="360040" cy="2160240"/>
              <a:chOff x="1403648" y="72008"/>
              <a:chExt cx="360040" cy="2160240"/>
            </a:xfrm>
          </p:grpSpPr>
          <p:grpSp>
            <p:nvGrpSpPr>
              <p:cNvPr id="26" name="Группа 111"/>
              <p:cNvGrpSpPr/>
              <p:nvPr/>
            </p:nvGrpSpPr>
            <p:grpSpPr>
              <a:xfrm>
                <a:off x="1403648" y="72008"/>
                <a:ext cx="360040" cy="2160240"/>
                <a:chOff x="3860304" y="1637184"/>
                <a:chExt cx="360040" cy="2160240"/>
              </a:xfrm>
            </p:grpSpPr>
            <p:sp>
              <p:nvSpPr>
                <p:cNvPr id="97" name="Табличка 96"/>
                <p:cNvSpPr/>
                <p:nvPr/>
              </p:nvSpPr>
              <p:spPr>
                <a:xfrm>
                  <a:off x="3860304" y="343738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chemeClr val="tx2">
                          <a:lumMod val="50000"/>
                        </a:schemeClr>
                      </a:solidFill>
                    </a:rPr>
                    <a:t>О</a:t>
                  </a:r>
                  <a:endParaRPr lang="ru-RU" sz="2800" b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98" name="Табличка 97"/>
                <p:cNvSpPr/>
                <p:nvPr/>
              </p:nvSpPr>
              <p:spPr>
                <a:xfrm>
                  <a:off x="3860304" y="235726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chemeClr val="tx2">
                          <a:lumMod val="50000"/>
                        </a:schemeClr>
                      </a:solidFill>
                    </a:rPr>
                    <a:t>С</a:t>
                  </a:r>
                  <a:endParaRPr lang="ru-RU" sz="2800" b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05" name="Табличка 104"/>
                <p:cNvSpPr/>
                <p:nvPr/>
              </p:nvSpPr>
              <p:spPr>
                <a:xfrm>
                  <a:off x="3860304" y="199722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err="1" smtClean="0">
                      <a:solidFill>
                        <a:srgbClr val="002060"/>
                      </a:solidFill>
                    </a:rPr>
                    <a:t>О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06" name="Табличка 105"/>
                <p:cNvSpPr/>
                <p:nvPr/>
              </p:nvSpPr>
              <p:spPr>
                <a:xfrm>
                  <a:off x="3860304" y="163718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Н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27" name="Группа 111"/>
              <p:cNvGrpSpPr/>
              <p:nvPr/>
            </p:nvGrpSpPr>
            <p:grpSpPr>
              <a:xfrm>
                <a:off x="1403648" y="1152128"/>
                <a:ext cx="360040" cy="720080"/>
                <a:chOff x="2420144" y="2717304"/>
                <a:chExt cx="360040" cy="720080"/>
              </a:xfrm>
            </p:grpSpPr>
            <p:sp>
              <p:nvSpPr>
                <p:cNvPr id="116" name="Табличка 115"/>
                <p:cNvSpPr/>
                <p:nvPr/>
              </p:nvSpPr>
              <p:spPr>
                <a:xfrm>
                  <a:off x="2420144" y="307734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err="1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18" name="Табличка 117"/>
                <p:cNvSpPr/>
                <p:nvPr/>
              </p:nvSpPr>
              <p:spPr>
                <a:xfrm>
                  <a:off x="2420144" y="271730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О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3" name="Табличка 112"/>
            <p:cNvSpPr/>
            <p:nvPr/>
          </p:nvSpPr>
          <p:spPr>
            <a:xfrm>
              <a:off x="251520" y="2924944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Г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119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9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3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4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5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6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7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8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9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10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1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2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3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М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У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А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В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Й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Я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Г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9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П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И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Т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К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1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С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Р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О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Н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2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4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2" name="Табличка 111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Табличка 121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Табличка 122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6" name="Табличка 125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</a:rPr>
              <a:t>У железной есть дороги,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У метро и у куста,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Ходят там и птичьи ноги,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по рельсам поезда.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2663788" y="152078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далее 1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21056992" flipH="1">
            <a:off x="1798870" y="4742119"/>
            <a:ext cx="1424467" cy="147562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526970" y="4739746"/>
            <a:ext cx="1456432" cy="144078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27" name="Группа 129"/>
          <p:cNvGrpSpPr/>
          <p:nvPr/>
        </p:nvGrpSpPr>
        <p:grpSpPr>
          <a:xfrm>
            <a:off x="2627784" y="1772816"/>
            <a:ext cx="360040" cy="1800200"/>
            <a:chOff x="1403648" y="72008"/>
            <a:chExt cx="360040" cy="1800200"/>
          </a:xfrm>
        </p:grpSpPr>
        <p:grpSp>
          <p:nvGrpSpPr>
            <p:cNvPr id="28" name="Группа 111"/>
            <p:cNvGrpSpPr/>
            <p:nvPr/>
          </p:nvGrpSpPr>
          <p:grpSpPr>
            <a:xfrm>
              <a:off x="1403648" y="72008"/>
              <a:ext cx="360040" cy="1080120"/>
              <a:chOff x="3860304" y="1637184"/>
              <a:chExt cx="360040" cy="1080120"/>
            </a:xfrm>
          </p:grpSpPr>
          <p:sp>
            <p:nvSpPr>
              <p:cNvPr id="98" name="Табличка 97"/>
              <p:cNvSpPr/>
              <p:nvPr/>
            </p:nvSpPr>
            <p:spPr>
              <a:xfrm>
                <a:off x="3860304" y="235726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Т</a:t>
                </a:r>
                <a:endParaRPr lang="ru-RU" sz="28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5" name="Табличка 104"/>
              <p:cNvSpPr/>
              <p:nvPr/>
            </p:nvSpPr>
            <p:spPr>
              <a:xfrm>
                <a:off x="3860304" y="199722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Е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06" name="Табличка 105"/>
              <p:cNvSpPr/>
              <p:nvPr/>
            </p:nvSpPr>
            <p:spPr>
              <a:xfrm>
                <a:off x="3860304" y="163718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В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9" name="Группа 111"/>
            <p:cNvGrpSpPr/>
            <p:nvPr/>
          </p:nvGrpSpPr>
          <p:grpSpPr>
            <a:xfrm>
              <a:off x="1403648" y="1152128"/>
              <a:ext cx="360040" cy="720080"/>
              <a:chOff x="2420144" y="2717304"/>
              <a:chExt cx="360040" cy="720080"/>
            </a:xfrm>
          </p:grpSpPr>
          <p:sp>
            <p:nvSpPr>
              <p:cNvPr id="116" name="Табличка 115"/>
              <p:cNvSpPr/>
              <p:nvPr/>
            </p:nvSpPr>
            <p:spPr>
              <a:xfrm>
                <a:off x="2420144" y="307734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А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18" name="Табличка 117"/>
              <p:cNvSpPr/>
              <p:nvPr/>
            </p:nvSpPr>
            <p:spPr>
              <a:xfrm>
                <a:off x="2420144" y="2717304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pic>
        <p:nvPicPr>
          <p:cNvPr id="113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 flipH="1">
            <a:off x="467543" y="4065446"/>
            <a:ext cx="1232475" cy="2532056"/>
          </a:xfrm>
          <a:prstGeom prst="rect">
            <a:avLst/>
          </a:prstGeom>
          <a:noFill/>
        </p:spPr>
      </p:pic>
      <p:grpSp>
        <p:nvGrpSpPr>
          <p:cNvPr id="2" name="Группа 129"/>
          <p:cNvGrpSpPr/>
          <p:nvPr/>
        </p:nvGrpSpPr>
        <p:grpSpPr>
          <a:xfrm>
            <a:off x="827584" y="692696"/>
            <a:ext cx="4320480" cy="3600400"/>
            <a:chOff x="827584" y="692696"/>
            <a:chExt cx="4320480" cy="3600400"/>
          </a:xfrm>
        </p:grpSpPr>
        <p:grpSp>
          <p:nvGrpSpPr>
            <p:cNvPr id="3" name="Группа 69"/>
            <p:cNvGrpSpPr/>
            <p:nvPr/>
          </p:nvGrpSpPr>
          <p:grpSpPr>
            <a:xfrm>
              <a:off x="827584" y="692696"/>
              <a:ext cx="4320480" cy="3600400"/>
              <a:chOff x="1187624" y="908720"/>
              <a:chExt cx="4320480" cy="3600400"/>
            </a:xfrm>
            <a:solidFill>
              <a:schemeClr val="bg1"/>
            </a:solidFill>
          </p:grpSpPr>
          <p:grpSp>
            <p:nvGrpSpPr>
              <p:cNvPr id="4" name="Группа 228"/>
              <p:cNvGrpSpPr/>
              <p:nvPr/>
            </p:nvGrpSpPr>
            <p:grpSpPr>
              <a:xfrm>
                <a:off x="1187624" y="908720"/>
                <a:ext cx="4320480" cy="3600400"/>
                <a:chOff x="1187624" y="908720"/>
                <a:chExt cx="4320480" cy="3600400"/>
              </a:xfrm>
              <a:grpFill/>
            </p:grpSpPr>
            <p:grpSp>
              <p:nvGrpSpPr>
                <p:cNvPr id="5" name="Группа 312"/>
                <p:cNvGrpSpPr/>
                <p:nvPr/>
              </p:nvGrpSpPr>
              <p:grpSpPr>
                <a:xfrm>
                  <a:off x="1187624" y="908720"/>
                  <a:ext cx="4320480" cy="3600400"/>
                  <a:chOff x="1187624" y="908720"/>
                  <a:chExt cx="4320480" cy="3600400"/>
                </a:xfrm>
                <a:grpFill/>
              </p:grpSpPr>
              <p:grpSp>
                <p:nvGrpSpPr>
                  <p:cNvPr id="6" name="Группа 240"/>
                  <p:cNvGrpSpPr/>
                  <p:nvPr/>
                </p:nvGrpSpPr>
                <p:grpSpPr>
                  <a:xfrm>
                    <a:off x="1187624" y="908720"/>
                    <a:ext cx="4320480" cy="3600400"/>
                    <a:chOff x="1187624" y="908720"/>
                    <a:chExt cx="4320480" cy="3600400"/>
                  </a:xfrm>
                  <a:grpFill/>
                </p:grpSpPr>
                <p:grpSp>
                  <p:nvGrpSpPr>
                    <p:cNvPr id="7" name="Группа 237"/>
                    <p:cNvGrpSpPr/>
                    <p:nvPr/>
                  </p:nvGrpSpPr>
                  <p:grpSpPr>
                    <a:xfrm>
                      <a:off x="1187624" y="908720"/>
                      <a:ext cx="4320480" cy="3600400"/>
                      <a:chOff x="1187624" y="908720"/>
                      <a:chExt cx="4320480" cy="3600400"/>
                    </a:xfrm>
                    <a:grpFill/>
                  </p:grpSpPr>
                  <p:grpSp>
                    <p:nvGrpSpPr>
                      <p:cNvPr id="8" name="Группа 218"/>
                      <p:cNvGrpSpPr/>
                      <p:nvPr/>
                    </p:nvGrpSpPr>
                    <p:grpSpPr>
                      <a:xfrm>
                        <a:off x="1187624" y="908720"/>
                        <a:ext cx="4320480" cy="3600400"/>
                        <a:chOff x="1187624" y="908720"/>
                        <a:chExt cx="4320480" cy="3600400"/>
                      </a:xfrm>
                      <a:grpFill/>
                    </p:grpSpPr>
                    <p:grpSp>
                      <p:nvGrpSpPr>
                        <p:cNvPr id="9" name="Группа 215"/>
                        <p:cNvGrpSpPr/>
                        <p:nvPr/>
                      </p:nvGrpSpPr>
                      <p:grpSpPr>
                        <a:xfrm>
                          <a:off x="1187624" y="908720"/>
                          <a:ext cx="4320480" cy="3600400"/>
                          <a:chOff x="1187624" y="908720"/>
                          <a:chExt cx="4320480" cy="3600400"/>
                        </a:xfrm>
                        <a:grpFill/>
                      </p:grpSpPr>
                      <p:grpSp>
                        <p:nvGrpSpPr>
                          <p:cNvPr id="10" name="Группа 211"/>
                          <p:cNvGrpSpPr/>
                          <p:nvPr/>
                        </p:nvGrpSpPr>
                        <p:grpSpPr>
                          <a:xfrm>
                            <a:off x="1187624" y="908720"/>
                            <a:ext cx="4320480" cy="3600400"/>
                            <a:chOff x="1187624" y="908720"/>
                            <a:chExt cx="4320480" cy="3600400"/>
                          </a:xfrm>
                          <a:grpFill/>
                        </p:grpSpPr>
                        <p:grpSp>
                          <p:nvGrpSpPr>
                            <p:cNvPr id="11" name="Группа 186"/>
                            <p:cNvGrpSpPr/>
                            <p:nvPr/>
                          </p:nvGrpSpPr>
                          <p:grpSpPr>
                            <a:xfrm>
                              <a:off x="1187624" y="908720"/>
                              <a:ext cx="4320480" cy="2880320"/>
                              <a:chOff x="2771800" y="260648"/>
                              <a:chExt cx="4320480" cy="2880320"/>
                            </a:xfrm>
                            <a:grpFill/>
                          </p:grpSpPr>
                          <p:grpSp>
                            <p:nvGrpSpPr>
                              <p:cNvPr id="12" name="Группа 124"/>
                              <p:cNvGrpSpPr/>
                              <p:nvPr/>
                            </p:nvGrpSpPr>
                            <p:grpSpPr>
                              <a:xfrm>
                                <a:off x="2771800" y="260648"/>
                                <a:ext cx="4320480" cy="2880320"/>
                                <a:chOff x="1691680" y="188640"/>
                                <a:chExt cx="4320480" cy="2880320"/>
                              </a:xfrm>
                              <a:grpFill/>
                            </p:grpSpPr>
                            <p:grpSp>
                              <p:nvGrpSpPr>
                                <p:cNvPr id="13" name="Группа 19"/>
                                <p:cNvGrpSpPr/>
                                <p:nvPr/>
                              </p:nvGrpSpPr>
                              <p:grpSpPr>
                                <a:xfrm>
                                  <a:off x="1691680" y="1628800"/>
                                  <a:ext cx="2520280" cy="360040"/>
                                  <a:chOff x="1691680" y="1268760"/>
                                  <a:chExt cx="2520280" cy="360040"/>
                                </a:xfrm>
                                <a:grpFill/>
                              </p:grpSpPr>
                              <p:sp>
                                <p:nvSpPr>
                                  <p:cNvPr id="198" name="Табличка 197"/>
                                  <p:cNvSpPr/>
                                  <p:nvPr/>
                                </p:nvSpPr>
                                <p:spPr>
                                  <a:xfrm>
                                    <a:off x="16916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99" name="Табличка 198"/>
                                  <p:cNvSpPr/>
                                  <p:nvPr/>
                                </p:nvSpPr>
                                <p:spPr>
                                  <a:xfrm>
                                    <a:off x="20517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0" name="Табличка 199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1" name="Табличка 200"/>
                                  <p:cNvSpPr/>
                                  <p:nvPr/>
                                </p:nvSpPr>
                                <p:spPr>
                                  <a:xfrm>
                                    <a:off x="277180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2" name="Табличка 201"/>
                                  <p:cNvSpPr/>
                                  <p:nvPr/>
                                </p:nvSpPr>
                                <p:spPr>
                                  <a:xfrm>
                                    <a:off x="313184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3" name="Табличка 20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204" name="Табличка 203"/>
                                  <p:cNvSpPr/>
                                  <p:nvPr/>
                                </p:nvSpPr>
                                <p:spPr>
                                  <a:xfrm>
                                    <a:off x="3851920" y="126876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94" name="Табличка 193"/>
                                <p:cNvSpPr/>
                                <p:nvPr/>
                              </p:nvSpPr>
                              <p:spPr>
                                <a:xfrm>
                                  <a:off x="2411760" y="18864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5" name="Табличка 184"/>
                                <p:cNvSpPr/>
                                <p:nvPr/>
                              </p:nvSpPr>
                              <p:spPr>
                                <a:xfrm>
                                  <a:off x="2411760" y="54868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 sz="2400" b="1" dirty="0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4" name="Группа 303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1440160" cy="1440160"/>
                                  <a:chOff x="2411760" y="-531440"/>
                                  <a:chExt cx="1440160" cy="1440160"/>
                                </a:xfrm>
                                <a:grpFill/>
                              </p:grpSpPr>
                              <p:sp>
                                <p:nvSpPr>
                                  <p:cNvPr id="181" name="Табличка 180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3" name="Табличка 182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84" name="Табличка 183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-17140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5" name="Группа 79"/>
                                <p:cNvGrpSpPr/>
                                <p:nvPr/>
                              </p:nvGrpSpPr>
                              <p:grpSpPr>
                                <a:xfrm>
                                  <a:off x="2411760" y="908720"/>
                                  <a:ext cx="3600400" cy="1800200"/>
                                  <a:chOff x="2411760" y="-891480"/>
                                  <a:chExt cx="3600400" cy="1800200"/>
                                </a:xfrm>
                                <a:grpFill/>
                              </p:grpSpPr>
                              <p:sp>
                                <p:nvSpPr>
                                  <p:cNvPr id="172" name="Табличка 171"/>
                                  <p:cNvSpPr/>
                                  <p:nvPr/>
                                </p:nvSpPr>
                                <p:spPr>
                                  <a:xfrm>
                                    <a:off x="2411760" y="-53144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 sz="2400" b="1" dirty="0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6" name="Табличка 175"/>
                                  <p:cNvSpPr/>
                                  <p:nvPr/>
                                </p:nvSpPr>
                                <p:spPr>
                                  <a:xfrm>
                                    <a:off x="5652120" y="-8914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ru-RU" sz="2800" b="1" dirty="0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</a:rPr>
                                      <a:t>Ф</a:t>
                                    </a:r>
                                    <a:endParaRPr lang="ru-RU" sz="2800" b="1" dirty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78" name="Табличка 177"/>
                                  <p:cNvSpPr/>
                                  <p:nvPr/>
                                </p:nvSpPr>
                                <p:spPr>
                                  <a:xfrm>
                                    <a:off x="3491880" y="548680"/>
                                    <a:ext cx="360040" cy="360040"/>
                                  </a:xfrm>
                                  <a:prstGeom prst="plaque">
                                    <a:avLst/>
                                  </a:prstGeom>
                                  <a:grpFill/>
                                  <a:ln w="28575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>
                                      <a:solidFill>
                                        <a:srgbClr val="002060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0" name="Табличка 169"/>
                                <p:cNvSpPr/>
                                <p:nvPr/>
                              </p:nvSpPr>
                              <p:spPr>
                                <a:xfrm>
                                  <a:off x="3491880" y="27089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>
                                    <a:solidFill>
                                      <a:srgbClr val="002060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3" name="Табличка 162"/>
                                <p:cNvSpPr/>
                                <p:nvPr/>
                              </p:nvSpPr>
                              <p:spPr>
                                <a:xfrm>
                                  <a:off x="5292080" y="908720"/>
                                  <a:ext cx="360040" cy="360040"/>
                                </a:xfrm>
                                <a:prstGeom prst="plaque">
                                  <a:avLst/>
                                </a:prstGeom>
                                <a:grpFill/>
                                <a:ln w="28575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ru-RU" sz="2800" b="1" dirty="0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</a:rPr>
                                    <a:t>И</a:t>
                                  </a:r>
                                  <a:endParaRPr lang="ru-RU" sz="2800" b="1" dirty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3" name="Табличка 152"/>
                              <p:cNvSpPr/>
                              <p:nvPr/>
                            </p:nvSpPr>
                            <p:spPr>
                              <a:xfrm>
                                <a:off x="3491880" y="2060848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2520280" cy="360040"/>
                              <a:chOff x="4932040" y="4869160"/>
                              <a:chExt cx="2520280" cy="360040"/>
                            </a:xfrm>
                            <a:grpFill/>
                          </p:grpSpPr>
                          <p:sp>
                            <p:nvSpPr>
                              <p:cNvPr id="139" name="Табличка 138"/>
                              <p:cNvSpPr/>
                              <p:nvPr/>
                            </p:nvSpPr>
                            <p:spPr>
                              <a:xfrm>
                                <a:off x="49320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М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Табличка 139"/>
                              <p:cNvSpPr/>
                              <p:nvPr/>
                            </p:nvSpPr>
                            <p:spPr>
                              <a:xfrm>
                                <a:off x="52920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У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Табличка 140"/>
                              <p:cNvSpPr/>
                              <p:nvPr/>
                            </p:nvSpPr>
                            <p:spPr>
                              <a:xfrm>
                                <a:off x="565212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Табличка 141"/>
                              <p:cNvSpPr/>
                              <p:nvPr/>
                            </p:nvSpPr>
                            <p:spPr>
                              <a:xfrm>
                                <a:off x="601216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А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Табличка 142"/>
                              <p:cNvSpPr/>
                              <p:nvPr/>
                            </p:nvSpPr>
                            <p:spPr>
                              <a:xfrm>
                                <a:off x="637220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В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Табличка 143"/>
                              <p:cNvSpPr/>
                              <p:nvPr/>
                            </p:nvSpPr>
                            <p:spPr>
                              <a:xfrm>
                                <a:off x="673224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о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Табличка 144"/>
                              <p:cNvSpPr/>
                              <p:nvPr/>
                            </p:nvSpPr>
                            <p:spPr>
                              <a:xfrm>
                                <a:off x="7092280" y="48691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Й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7" name="Группа 136"/>
                            <p:cNvGrpSpPr/>
                            <p:nvPr/>
                          </p:nvGrpSpPr>
                          <p:grpSpPr>
                            <a:xfrm>
                              <a:off x="1187624" y="2348880"/>
                              <a:ext cx="3240360" cy="2160240"/>
                              <a:chOff x="3491880" y="5589240"/>
                              <a:chExt cx="3240360" cy="2160240"/>
                            </a:xfrm>
                            <a:grpFill/>
                          </p:grpSpPr>
                          <p:sp>
                            <p:nvSpPr>
                              <p:cNvPr id="132" name="Табличка 131"/>
                              <p:cNvSpPr/>
                              <p:nvPr/>
                            </p:nvSpPr>
                            <p:spPr>
                              <a:xfrm>
                                <a:off x="52920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Л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3" name="Табличка 132"/>
                              <p:cNvSpPr/>
                              <p:nvPr/>
                            </p:nvSpPr>
                            <p:spPr>
                              <a:xfrm>
                                <a:off x="3491880" y="66693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Табличка 133"/>
                              <p:cNvSpPr/>
                              <p:nvPr/>
                            </p:nvSpPr>
                            <p:spPr>
                              <a:xfrm>
                                <a:off x="3491880" y="73894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Я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Табличка 134"/>
                              <p:cNvSpPr/>
                              <p:nvPr/>
                            </p:nvSpPr>
                            <p:spPr>
                              <a:xfrm>
                                <a:off x="3491880" y="7029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Табличка 135"/>
                              <p:cNvSpPr/>
                              <p:nvPr/>
                            </p:nvSpPr>
                            <p:spPr>
                              <a:xfrm>
                                <a:off x="601216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Н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Табличка 136"/>
                              <p:cNvSpPr/>
                              <p:nvPr/>
                            </p:nvSpPr>
                            <p:spPr>
                              <a:xfrm>
                                <a:off x="6372200" y="558924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ru-RU" sz="2800" b="1" dirty="0" smtClean="0">
                                    <a:solidFill>
                                      <a:srgbClr val="002060"/>
                                    </a:solidFill>
                                  </a:rPr>
                                  <a:t>И</a:t>
                                </a:r>
                                <a:endParaRPr lang="ru-RU" sz="28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28" name="Табличка 127"/>
                          <p:cNvSpPr/>
                          <p:nvPr/>
                        </p:nvSpPr>
                        <p:spPr>
                          <a:xfrm>
                            <a:off x="1907704" y="30689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Г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" name="Группа 136"/>
                        <p:cNvGrpSpPr/>
                        <p:nvPr/>
                      </p:nvGrpSpPr>
                      <p:grpSpPr>
                        <a:xfrm>
                          <a:off x="3347864" y="2348880"/>
                          <a:ext cx="1440160" cy="1080120"/>
                          <a:chOff x="3131332" y="5229200"/>
                          <a:chExt cx="1440160" cy="1080120"/>
                        </a:xfrm>
                        <a:grpFill/>
                      </p:grpSpPr>
                      <p:sp>
                        <p:nvSpPr>
                          <p:cNvPr id="117" name="Табличка 116"/>
                          <p:cNvSpPr/>
                          <p:nvPr/>
                        </p:nvSpPr>
                        <p:spPr>
                          <a:xfrm>
                            <a:off x="4211452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0" name="Табличка 119"/>
                          <p:cNvSpPr/>
                          <p:nvPr/>
                        </p:nvSpPr>
                        <p:spPr>
                          <a:xfrm>
                            <a:off x="313133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21" name="Табличка 120"/>
                          <p:cNvSpPr/>
                          <p:nvPr/>
                        </p:nvSpPr>
                        <p:spPr>
                          <a:xfrm>
                            <a:off x="3491372" y="594928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9" name="Группа 136"/>
                      <p:cNvGrpSpPr/>
                      <p:nvPr/>
                    </p:nvGrpSpPr>
                    <p:grpSpPr>
                      <a:xfrm>
                        <a:off x="2627784" y="3068960"/>
                        <a:ext cx="1800200" cy="1440160"/>
                        <a:chOff x="4932040" y="4869160"/>
                        <a:chExt cx="1800200" cy="1440160"/>
                      </a:xfrm>
                      <a:grpFill/>
                    </p:grpSpPr>
                    <p:sp>
                      <p:nvSpPr>
                        <p:cNvPr id="107" name="Табличка 106"/>
                        <p:cNvSpPr/>
                        <p:nvPr/>
                      </p:nvSpPr>
                      <p:spPr>
                        <a:xfrm>
                          <a:off x="493204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П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8" name="Табличка 107"/>
                        <p:cNvSpPr/>
                        <p:nvPr/>
                      </p:nvSpPr>
                      <p:spPr>
                        <a:xfrm>
                          <a:off x="5292080" y="486916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а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Табличка 108"/>
                        <p:cNvSpPr/>
                        <p:nvPr/>
                      </p:nvSpPr>
                      <p:spPr>
                        <a:xfrm>
                          <a:off x="565212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И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Табличка 109"/>
                        <p:cNvSpPr/>
                        <p:nvPr/>
                      </p:nvSpPr>
                      <p:spPr>
                        <a:xfrm>
                          <a:off x="601216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Т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1" name="Табличка 110"/>
                        <p:cNvSpPr/>
                        <p:nvPr/>
                      </p:nvSpPr>
                      <p:spPr>
                        <a:xfrm>
                          <a:off x="6372200" y="59492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К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" name="Группа 343"/>
                    <p:cNvGrpSpPr/>
                    <p:nvPr/>
                  </p:nvGrpSpPr>
                  <p:grpSpPr>
                    <a:xfrm>
                      <a:off x="1907704" y="908720"/>
                      <a:ext cx="360040" cy="2160240"/>
                      <a:chOff x="323528" y="2708920"/>
                      <a:chExt cx="360040" cy="2160240"/>
                    </a:xfrm>
                    <a:grpFill/>
                  </p:grpSpPr>
                  <p:grpSp>
                    <p:nvGrpSpPr>
                      <p:cNvPr id="21" name="Группа 94"/>
                      <p:cNvGrpSpPr/>
                      <p:nvPr/>
                    </p:nvGrpSpPr>
                    <p:grpSpPr>
                      <a:xfrm>
                        <a:off x="323528" y="2708920"/>
                        <a:ext cx="360040" cy="2160240"/>
                        <a:chOff x="323528" y="908720"/>
                        <a:chExt cx="360040" cy="2160240"/>
                      </a:xfrm>
                      <a:grpFill/>
                    </p:grpSpPr>
                    <p:sp>
                      <p:nvSpPr>
                        <p:cNvPr id="101" name="Табличка 100"/>
                        <p:cNvSpPr/>
                        <p:nvPr/>
                      </p:nvSpPr>
                      <p:spPr>
                        <a:xfrm>
                          <a:off x="323528" y="162880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С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2" name="Табличка 101"/>
                        <p:cNvSpPr/>
                        <p:nvPr/>
                      </p:nvSpPr>
                      <p:spPr>
                        <a:xfrm>
                          <a:off x="323528" y="234888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Р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3" name="Табличка 102"/>
                        <p:cNvSpPr/>
                        <p:nvPr/>
                      </p:nvSpPr>
                      <p:spPr>
                        <a:xfrm>
                          <a:off x="323528" y="27089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О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4" name="Табличка 103"/>
                        <p:cNvSpPr/>
                        <p:nvPr/>
                      </p:nvSpPr>
                      <p:spPr>
                        <a:xfrm>
                          <a:off x="323528" y="908720"/>
                          <a:ext cx="360040" cy="360040"/>
                        </a:xfrm>
                        <a:prstGeom prst="plaque">
                          <a:avLst/>
                        </a:prstGeom>
                        <a:grpFill/>
                        <a:ln w="28575"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002060"/>
                              </a:solidFill>
                            </a:rPr>
                            <a:t>Н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99" name="Табличка 98"/>
                      <p:cNvSpPr/>
                      <p:nvPr/>
                    </p:nvSpPr>
                    <p:spPr>
                      <a:xfrm>
                        <a:off x="323528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  <p:sp>
                    <p:nvSpPr>
                      <p:cNvPr id="100" name="Табличка 99"/>
                      <p:cNvSpPr/>
                      <p:nvPr/>
                    </p:nvSpPr>
                    <p:spPr>
                      <a:xfrm>
                        <a:off x="323528" y="378904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О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2" name="Группа 94"/>
                  <p:cNvGrpSpPr/>
                  <p:nvPr/>
                </p:nvGrpSpPr>
                <p:grpSpPr>
                  <a:xfrm>
                    <a:off x="1187624" y="1988840"/>
                    <a:ext cx="2160240" cy="1800200"/>
                    <a:chOff x="-1476672" y="1628800"/>
                    <a:chExt cx="2160240" cy="1800200"/>
                  </a:xfrm>
                  <a:grpFill/>
                </p:grpSpPr>
                <p:sp>
                  <p:nvSpPr>
                    <p:cNvPr id="89" name="Табличка 88"/>
                    <p:cNvSpPr/>
                    <p:nvPr/>
                  </p:nvSpPr>
                  <p:spPr>
                    <a:xfrm>
                      <a:off x="-1476672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0" name="Табличка 89"/>
                    <p:cNvSpPr/>
                    <p:nvPr/>
                  </p:nvSpPr>
                  <p:spPr>
                    <a:xfrm>
                      <a:off x="323528" y="162880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1" name="Табличка 90"/>
                    <p:cNvSpPr/>
                    <p:nvPr/>
                  </p:nvSpPr>
                  <p:spPr>
                    <a:xfrm>
                      <a:off x="323528" y="198884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2" name="Табличка 91"/>
                    <p:cNvSpPr/>
                    <p:nvPr/>
                  </p:nvSpPr>
                  <p:spPr>
                    <a:xfrm>
                      <a:off x="323528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3" name="Табличка 92"/>
                    <p:cNvSpPr/>
                    <p:nvPr/>
                  </p:nvSpPr>
                  <p:spPr>
                    <a:xfrm>
                      <a:off x="323528" y="270892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4" name="Табличка 93"/>
                    <p:cNvSpPr/>
                    <p:nvPr/>
                  </p:nvSpPr>
                  <p:spPr>
                    <a:xfrm>
                      <a:off x="323528" y="30689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95" name="Табличка 94"/>
                    <p:cNvSpPr/>
                    <p:nvPr/>
                  </p:nvSpPr>
                  <p:spPr>
                    <a:xfrm>
                      <a:off x="-1476672" y="234888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" name="Группа 136"/>
                <p:cNvGrpSpPr/>
                <p:nvPr/>
              </p:nvGrpSpPr>
              <p:grpSpPr>
                <a:xfrm>
                  <a:off x="4427984" y="2708920"/>
                  <a:ext cx="360040" cy="1800200"/>
                  <a:chOff x="4932040" y="5940660"/>
                  <a:chExt cx="360040" cy="1800200"/>
                </a:xfrm>
                <a:grpFill/>
              </p:grpSpPr>
              <p:sp>
                <p:nvSpPr>
                  <p:cNvPr id="82" name="Табличка 81"/>
                  <p:cNvSpPr/>
                  <p:nvPr/>
                </p:nvSpPr>
                <p:spPr>
                  <a:xfrm>
                    <a:off x="4932040" y="59406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3" name="Табличка 82"/>
                  <p:cNvSpPr/>
                  <p:nvPr/>
                </p:nvSpPr>
                <p:spPr>
                  <a:xfrm>
                    <a:off x="4932040" y="630070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4" name="Табличка 83"/>
                  <p:cNvSpPr/>
                  <p:nvPr/>
                </p:nvSpPr>
                <p:spPr>
                  <a:xfrm>
                    <a:off x="4932040" y="73808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86" name="Табличка 85"/>
                  <p:cNvSpPr/>
                  <p:nvPr/>
                </p:nvSpPr>
                <p:spPr>
                  <a:xfrm>
                    <a:off x="4932040" y="666074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4" name="Группа 136"/>
              <p:cNvGrpSpPr/>
              <p:nvPr/>
            </p:nvGrpSpPr>
            <p:grpSpPr>
              <a:xfrm>
                <a:off x="2627784" y="1628800"/>
                <a:ext cx="2160240" cy="2520280"/>
                <a:chOff x="3131840" y="4509120"/>
                <a:chExt cx="2160240" cy="2520280"/>
              </a:xfrm>
              <a:grpFill/>
            </p:grpSpPr>
            <p:sp>
              <p:nvSpPr>
                <p:cNvPr id="73" name="Табличка 72"/>
                <p:cNvSpPr/>
                <p:nvPr/>
              </p:nvSpPr>
              <p:spPr>
                <a:xfrm>
                  <a:off x="493204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4" name="Табличка 73"/>
                <p:cNvSpPr/>
                <p:nvPr/>
              </p:nvSpPr>
              <p:spPr>
                <a:xfrm>
                  <a:off x="4932040" y="48691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5" name="Табличка 74"/>
                <p:cNvSpPr/>
                <p:nvPr/>
              </p:nvSpPr>
              <p:spPr>
                <a:xfrm>
                  <a:off x="4932040" y="66693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6" name="Табличка 75"/>
                <p:cNvSpPr/>
                <p:nvPr/>
              </p:nvSpPr>
              <p:spPr>
                <a:xfrm>
                  <a:off x="4572000" y="45091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Г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79" name="Табличка 78"/>
                <p:cNvSpPr/>
                <p:nvPr/>
              </p:nvSpPr>
              <p:spPr>
                <a:xfrm>
                  <a:off x="3131840" y="59492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2" name="Табличка 111"/>
            <p:cNvSpPr/>
            <p:nvPr/>
          </p:nvSpPr>
          <p:spPr>
            <a:xfrm>
              <a:off x="226774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Табличка 121"/>
            <p:cNvSpPr/>
            <p:nvPr/>
          </p:nvSpPr>
          <p:spPr>
            <a:xfrm>
              <a:off x="190770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Табличка 122"/>
            <p:cNvSpPr/>
            <p:nvPr/>
          </p:nvSpPr>
          <p:spPr>
            <a:xfrm>
              <a:off x="118762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П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6" name="Табличка 125"/>
            <p:cNvSpPr/>
            <p:nvPr/>
          </p:nvSpPr>
          <p:spPr>
            <a:xfrm>
              <a:off x="2627784" y="1052736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0" name="Табличка 209"/>
          <p:cNvSpPr/>
          <p:nvPr/>
        </p:nvSpPr>
        <p:spPr>
          <a:xfrm>
            <a:off x="6084168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1" name="Табличка 210"/>
          <p:cNvSpPr/>
          <p:nvPr/>
        </p:nvSpPr>
        <p:spPr>
          <a:xfrm>
            <a:off x="5076056" y="1628800"/>
            <a:ext cx="3456384" cy="324036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002060"/>
                </a:solidFill>
              </a:rPr>
              <a:t>Мы над нею</a:t>
            </a:r>
          </a:p>
          <a:p>
            <a:pPr lvl="0" algn="ctr"/>
            <a:r>
              <a:rPr lang="ru-RU" sz="2400" dirty="0" smtClean="0">
                <a:solidFill>
                  <a:srgbClr val="002060"/>
                </a:solidFill>
              </a:rPr>
              <a:t> руки моем 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посуду губкой трём,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А когда её откроем,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То жемчужину найдём.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4103948" y="116074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56992" flipH="1">
            <a:off x="1796976" y="4758431"/>
            <a:ext cx="1453853" cy="145385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21024132">
            <a:off x="3536998" y="4699743"/>
            <a:ext cx="1511715" cy="1495746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 t="-26000" r="-26000"/>
            </a:stretch>
          </a:blipFill>
          <a:ln w="28575">
            <a:solidFill>
              <a:schemeClr val="accent6">
                <a:lumMod val="50000"/>
              </a:schemeClr>
            </a:solidFill>
          </a:ln>
        </p:spPr>
      </p:pic>
      <p:grpSp>
        <p:nvGrpSpPr>
          <p:cNvPr id="26" name="Группа 114"/>
          <p:cNvGrpSpPr/>
          <p:nvPr/>
        </p:nvGrpSpPr>
        <p:grpSpPr>
          <a:xfrm>
            <a:off x="4067944" y="1772816"/>
            <a:ext cx="360040" cy="2520280"/>
            <a:chOff x="251520" y="1124744"/>
            <a:chExt cx="360040" cy="2520280"/>
          </a:xfrm>
        </p:grpSpPr>
        <p:grpSp>
          <p:nvGrpSpPr>
            <p:cNvPr id="27" name="Группа 129"/>
            <p:cNvGrpSpPr/>
            <p:nvPr/>
          </p:nvGrpSpPr>
          <p:grpSpPr>
            <a:xfrm>
              <a:off x="251520" y="1124744"/>
              <a:ext cx="360040" cy="2520280"/>
              <a:chOff x="1403648" y="432048"/>
              <a:chExt cx="360040" cy="2520280"/>
            </a:xfrm>
          </p:grpSpPr>
          <p:grpSp>
            <p:nvGrpSpPr>
              <p:cNvPr id="28" name="Группа 111"/>
              <p:cNvGrpSpPr/>
              <p:nvPr/>
            </p:nvGrpSpPr>
            <p:grpSpPr>
              <a:xfrm>
                <a:off x="1403648" y="432048"/>
                <a:ext cx="360040" cy="2520280"/>
                <a:chOff x="3860304" y="1997224"/>
                <a:chExt cx="360040" cy="2520280"/>
              </a:xfrm>
            </p:grpSpPr>
            <p:sp>
              <p:nvSpPr>
                <p:cNvPr id="97" name="Табличка 96"/>
                <p:cNvSpPr/>
                <p:nvPr/>
              </p:nvSpPr>
              <p:spPr>
                <a:xfrm>
                  <a:off x="3860304" y="343738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chemeClr val="tx2">
                          <a:lumMod val="50000"/>
                        </a:schemeClr>
                      </a:solidFill>
                    </a:rPr>
                    <a:t>И</a:t>
                  </a:r>
                  <a:endParaRPr lang="ru-RU" sz="2800" b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98" name="Табличка 97"/>
                <p:cNvSpPr/>
                <p:nvPr/>
              </p:nvSpPr>
              <p:spPr>
                <a:xfrm>
                  <a:off x="3860304" y="235726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chemeClr val="tx2">
                          <a:lumMod val="50000"/>
                        </a:schemeClr>
                      </a:solidFill>
                    </a:rPr>
                    <a:t>К</a:t>
                  </a:r>
                  <a:endParaRPr lang="ru-RU" sz="2800" b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05" name="Табличка 104"/>
                <p:cNvSpPr/>
                <p:nvPr/>
              </p:nvSpPr>
              <p:spPr>
                <a:xfrm>
                  <a:off x="3860304" y="199722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А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06" name="Табличка 105"/>
                <p:cNvSpPr/>
                <p:nvPr/>
              </p:nvSpPr>
              <p:spPr>
                <a:xfrm>
                  <a:off x="3860304" y="415746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А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29" name="Группа 111"/>
              <p:cNvGrpSpPr/>
              <p:nvPr/>
            </p:nvGrpSpPr>
            <p:grpSpPr>
              <a:xfrm>
                <a:off x="1403648" y="1152128"/>
                <a:ext cx="360040" cy="720080"/>
                <a:chOff x="2420144" y="2717304"/>
                <a:chExt cx="360040" cy="720080"/>
              </a:xfrm>
            </p:grpSpPr>
            <p:sp>
              <p:nvSpPr>
                <p:cNvPr id="116" name="Табличка 115"/>
                <p:cNvSpPr/>
                <p:nvPr/>
              </p:nvSpPr>
              <p:spPr>
                <a:xfrm>
                  <a:off x="2420144" y="307734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err="1" smtClean="0">
                      <a:solidFill>
                        <a:srgbClr val="002060"/>
                      </a:solidFill>
                    </a:rPr>
                    <a:t>В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18" name="Табличка 117"/>
                <p:cNvSpPr/>
                <p:nvPr/>
              </p:nvSpPr>
              <p:spPr>
                <a:xfrm>
                  <a:off x="2420144" y="2717304"/>
                  <a:ext cx="360040" cy="360040"/>
                </a:xfrm>
                <a:prstGeom prst="plaque">
                  <a:avLst/>
                </a:prstGeom>
                <a:solidFill>
                  <a:schemeClr val="bg1"/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О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13" name="Табличка 112"/>
            <p:cNvSpPr/>
            <p:nvPr/>
          </p:nvSpPr>
          <p:spPr>
            <a:xfrm>
              <a:off x="251520" y="2924944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50000"/>
                    </a:schemeClr>
                  </a:solidFill>
                </a:rPr>
                <a:t>Н</a:t>
              </a:r>
              <a:endParaRPr lang="ru-RU" sz="28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15" name="Управляющая кнопка: возврат 114">
            <a:hlinkClick r:id="rId6" action="ppaction://hlinksldjump" highlightClick="1"/>
          </p:cNvPr>
          <p:cNvSpPr/>
          <p:nvPr/>
        </p:nvSpPr>
        <p:spPr>
          <a:xfrm flipH="1">
            <a:off x="251520" y="5949280"/>
            <a:ext cx="360040" cy="360040"/>
          </a:xfrm>
          <a:prstGeom prst="actionButtonReturn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119" name="Управляющая кнопка: домой 118">
            <a:hlinkClick r:id="" action="ppaction://hlinkshowjump?jump=endshow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Hom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</p:childTnLst>
        </p:cTn>
      </p:par>
    </p:tnLst>
    <p:bldLst>
      <p:bldP spid="210" grpId="0" animBg="1"/>
      <p:bldP spid="210" grpId="1" animBg="1"/>
      <p:bldP spid="213" grpId="0" animBg="1"/>
      <p:bldP spid="115" grpId="0" animBg="1"/>
      <p:bldP spid="1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5576" y="54868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Используемые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_Bremen" pitchFamily="82" charset="-52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материалы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a_Bremen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8760"/>
            <a:ext cx="698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http://www.vminsk.by/archive/2007/02/20/4luk.jpg</a:t>
            </a:r>
            <a:r>
              <a:rPr lang="ru-RU" sz="1400" dirty="0" smtClean="0"/>
              <a:t>  луковица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568049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http://img1.liveinternet.ru/images/attach/c/6/91/153/91153041_005_novuyyrazmer.jpg</a:t>
            </a:r>
            <a:r>
              <a:rPr lang="ru-RU" sz="1400" dirty="0" smtClean="0"/>
              <a:t>   карточка гриф (птица и гриф гитары)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082781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http://488200.ru/image/cache/data/33/910233-380x380.jpg</a:t>
            </a:r>
            <a:r>
              <a:rPr lang="ru-RU" sz="1400" dirty="0" smtClean="0"/>
              <a:t>  плитка газовая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980648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5"/>
              </a:rPr>
              <a:t>http://img01.chitalnya.ru/upload/753/72484725061804.jpg</a:t>
            </a:r>
            <a:r>
              <a:rPr lang="ru-RU" sz="1400" dirty="0" smtClean="0"/>
              <a:t>       муравейник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681359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6"/>
              </a:rPr>
              <a:t>http://vseotzyvy.ru/media/item_images/1337708583.jpg</a:t>
            </a:r>
            <a:r>
              <a:rPr lang="ru-RU" sz="1400" dirty="0" smtClean="0"/>
              <a:t>     муравейник пирожное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3279937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7"/>
              </a:rPr>
              <a:t>http://milton-canton-realestate.com/image_store/uploads/8/3/6/8/4/ar131639636048638.jpg</a:t>
            </a:r>
            <a:r>
              <a:rPr lang="ru-RU" sz="1400" dirty="0" smtClean="0"/>
              <a:t>   кран водопроводный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794669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8"/>
              </a:rPr>
              <a:t>http://logopsi.ucoz.com/_ph/57/241355640.jpg</a:t>
            </a:r>
            <a:r>
              <a:rPr lang="ru-RU" sz="1400" dirty="0" smtClean="0"/>
              <a:t>   кран подъёмный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4093958"/>
            <a:ext cx="7776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9"/>
              </a:rPr>
              <a:t>http://logopsi.ucoz.com/_ph/57/2/413775055.jpg?1423488323</a:t>
            </a:r>
            <a:r>
              <a:rPr lang="ru-RU" sz="1400" dirty="0" smtClean="0"/>
              <a:t>   карточка ключ (ручей и  ключ)                                              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4393247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0"/>
              </a:rPr>
              <a:t>http://logopsi.ucoz.com/_ph/57/2/43</a:t>
            </a:r>
            <a:r>
              <a:rPr lang="ru-RU" sz="1400" dirty="0" smtClean="0">
                <a:hlinkClick r:id="rId10"/>
              </a:rPr>
              <a:t>           </a:t>
            </a:r>
            <a:r>
              <a:rPr lang="en-US" sz="1400" dirty="0" smtClean="0">
                <a:hlinkClick r:id="rId10"/>
              </a:rPr>
              <a:t>249777.jpg?1423488370</a:t>
            </a:r>
            <a:r>
              <a:rPr lang="ru-RU" sz="1400" dirty="0" smtClean="0"/>
              <a:t>  карточка  коса (инструмент и волосы)     </a:t>
            </a:r>
            <a:endParaRPr lang="ru-RU" sz="1400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4907979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1"/>
              </a:rPr>
              <a:t>http://dreamworlds.ru/uploads/posts/2012-11/1352482836_919248962.png</a:t>
            </a:r>
            <a:r>
              <a:rPr lang="ru-RU" sz="1400" dirty="0" smtClean="0"/>
              <a:t>      ёжик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1600" y="5207268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2"/>
              </a:rPr>
              <a:t>http://im0-tub-ru.yandex.net/i?id=54a4d910126688dabfde5862c7613907-138-144&amp;n=21</a:t>
            </a:r>
            <a:r>
              <a:rPr lang="ru-RU" sz="1400" dirty="0" smtClean="0"/>
              <a:t>    игольница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5722000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3"/>
              </a:rPr>
              <a:t>http://img1.liveinternet.ru/images/attach/c/2/69/176/69176907_1294913559_12.png</a:t>
            </a:r>
            <a:r>
              <a:rPr lang="ru-RU" sz="1400" dirty="0" smtClean="0"/>
              <a:t>  носорог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6021288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4"/>
              </a:rPr>
              <a:t>http://i076.radikal.ru/0807/13/c765d91357aa.jpg</a:t>
            </a:r>
            <a:r>
              <a:rPr lang="ru-RU" sz="1400" dirty="0" smtClean="0"/>
              <a:t>  жук-носорог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2382070"/>
            <a:ext cx="7632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5"/>
              </a:rPr>
              <a:t>http://www.omedia.org/uploads/posts/2013-03/1363515488_f2uzg5y4gsw7e3q.jpeg</a:t>
            </a:r>
            <a:r>
              <a:rPr lang="ru-RU" sz="1400" dirty="0" smtClean="0"/>
              <a:t>    шоколад</a:t>
            </a:r>
            <a:endParaRPr lang="ru-RU" sz="1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8532440" y="5517232"/>
            <a:ext cx="360040" cy="360040"/>
          </a:xfrm>
          <a:prstGeom prst="actionButtonHom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 flipH="1">
            <a:off x="251520" y="5517232"/>
            <a:ext cx="360040" cy="360040"/>
          </a:xfrm>
          <a:prstGeom prst="actionButtonReturn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5" name="Управляющая кнопка: далее 4">
            <a:hlinkClick r:id="" action="ppaction://noaction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Управляющая кнопка: сведения 5">
            <a:hlinkClick r:id="rId3" action="ppaction://hlinksldjump" highlightClick="1"/>
          </p:cNvPr>
          <p:cNvSpPr/>
          <p:nvPr/>
        </p:nvSpPr>
        <p:spPr>
          <a:xfrm>
            <a:off x="251520" y="5949280"/>
            <a:ext cx="360040" cy="360040"/>
          </a:xfrm>
          <a:prstGeom prst="actionButtonInformation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5877272"/>
            <a:ext cx="3917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Переход </a:t>
            </a:r>
            <a:r>
              <a:rPr lang="ru-RU" sz="2000" dirty="0">
                <a:solidFill>
                  <a:srgbClr val="002060"/>
                </a:solidFill>
              </a:rPr>
              <a:t>на следующий </a:t>
            </a:r>
            <a:r>
              <a:rPr lang="ru-RU" sz="2000" dirty="0" smtClean="0">
                <a:solidFill>
                  <a:srgbClr val="002060"/>
                </a:solidFill>
              </a:rPr>
              <a:t>слайд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517232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Возврат </a:t>
            </a:r>
            <a:r>
              <a:rPr lang="ru-RU" sz="2000" dirty="0">
                <a:solidFill>
                  <a:srgbClr val="002060"/>
                </a:solidFill>
              </a:rPr>
              <a:t>на предыдущий </a:t>
            </a:r>
            <a:r>
              <a:rPr lang="ru-RU" sz="2000" dirty="0" smtClean="0">
                <a:solidFill>
                  <a:srgbClr val="002060"/>
                </a:solidFill>
              </a:rPr>
              <a:t>слайд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6708" y="5517232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Выход </a:t>
            </a:r>
            <a:r>
              <a:rPr lang="ru-RU" sz="2000" dirty="0">
                <a:solidFill>
                  <a:srgbClr val="002060"/>
                </a:solidFill>
              </a:rPr>
              <a:t>из </a:t>
            </a:r>
            <a:r>
              <a:rPr lang="ru-RU" sz="2000" dirty="0" smtClean="0">
                <a:solidFill>
                  <a:srgbClr val="002060"/>
                </a:solidFill>
              </a:rPr>
              <a:t>игры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5949280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Используемые источники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764704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Дорогие ребята!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Незнайка и </a:t>
            </a:r>
            <a:r>
              <a:rPr lang="ru-RU" sz="2400" dirty="0" err="1" smtClean="0">
                <a:solidFill>
                  <a:srgbClr val="002060"/>
                </a:solidFill>
              </a:rPr>
              <a:t>Знайка</a:t>
            </a:r>
            <a:r>
              <a:rPr lang="ru-RU" sz="2400" dirty="0" smtClean="0">
                <a:solidFill>
                  <a:srgbClr val="002060"/>
                </a:solidFill>
              </a:rPr>
              <a:t> предлагают Вам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разгадать кроссворды о многозначных словах.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Щёлкайте по загадке – и появится слово.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Если затрудняетесь – жмите на подсказку! </a:t>
            </a:r>
          </a:p>
        </p:txBody>
      </p:sp>
      <p:sp>
        <p:nvSpPr>
          <p:cNvPr id="13" name="Табличка 12">
            <a:hlinkClick r:id="rId4" action="ppaction://hlinksldjump">
              <a:snd r:embed="rId5" name="camera.wav"/>
            </a:hlinkClick>
          </p:cNvPr>
          <p:cNvSpPr/>
          <p:nvPr/>
        </p:nvSpPr>
        <p:spPr>
          <a:xfrm>
            <a:off x="2267744" y="3212976"/>
            <a:ext cx="2160240" cy="504056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>УРОВЕНЬ 1</a:t>
            </a:r>
            <a:endParaRPr lang="ru-RU" b="1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Табличка 13">
            <a:hlinkClick r:id="rId6" action="ppaction://hlinksldjump">
              <a:snd r:embed="rId5" name="camera.wav"/>
            </a:hlinkClick>
          </p:cNvPr>
          <p:cNvSpPr/>
          <p:nvPr/>
        </p:nvSpPr>
        <p:spPr>
          <a:xfrm>
            <a:off x="4716016" y="3212976"/>
            <a:ext cx="2160240" cy="504056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УРОВЕНЬ 2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683568" y="2398948"/>
            <a:ext cx="1656184" cy="3024485"/>
          </a:xfrm>
          <a:prstGeom prst="rect">
            <a:avLst/>
          </a:prstGeom>
          <a:noFill/>
        </p:spPr>
      </p:pic>
      <p:pic>
        <p:nvPicPr>
          <p:cNvPr id="16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846"/>
          <a:stretch>
            <a:fillRect/>
          </a:stretch>
        </p:blipFill>
        <p:spPr bwMode="auto">
          <a:xfrm>
            <a:off x="6804248" y="2564904"/>
            <a:ext cx="1472164" cy="302448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6021288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http://dps.edu.pk/images/2013-2014/wall_painting(20-Aug-2013)/left.jpg</a:t>
            </a:r>
            <a:r>
              <a:rPr lang="ru-RU" sz="1400" dirty="0" smtClean="0"/>
              <a:t>      кисть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1268760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http://www.vahsantehnik.ru/images/rakovina_sovr3.jpg</a:t>
            </a:r>
            <a:r>
              <a:rPr lang="ru-RU" sz="1400" dirty="0" smtClean="0"/>
              <a:t>       раковина (в ванной)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1592990"/>
            <a:ext cx="7632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http://ru.static.z-dn.net/files/dee/676e2b88efee1e1307f20e1be6e7ec84.jpg</a:t>
            </a:r>
            <a:r>
              <a:rPr lang="ru-RU" sz="1400" dirty="0" smtClean="0"/>
              <a:t>   листья осенние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1917220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5"/>
              </a:rPr>
              <a:t>http://wp.miray.com.ua/site/miray/files/wallpapers/wallpaper-1513.jpg</a:t>
            </a:r>
            <a:r>
              <a:rPr lang="ru-RU" sz="1400" dirty="0" smtClean="0"/>
              <a:t>    ракушка с жемчужиной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2241450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6"/>
              </a:rPr>
              <a:t>http://graphics.in.ua/cat/PSD.Book.Template.3780x2560.jpg</a:t>
            </a:r>
            <a:r>
              <a:rPr lang="ru-RU" sz="1400" dirty="0" smtClean="0"/>
              <a:t>   листы в книге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2565680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7"/>
              </a:rPr>
              <a:t>http://www.playcast.ru/uploads/2014/04/07/8138504.gif</a:t>
            </a:r>
            <a:r>
              <a:rPr lang="ru-RU" sz="1400" dirty="0" smtClean="0"/>
              <a:t>  веточка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2889910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8"/>
              </a:rPr>
              <a:t>http://i1133.photobucket.com/albums/m588/technolirik/Mai%202013/IMG_1489_zps16951733.jpg</a:t>
            </a:r>
            <a:r>
              <a:rPr lang="ru-RU" sz="1400" dirty="0" smtClean="0"/>
              <a:t>   ж/</a:t>
            </a:r>
            <a:r>
              <a:rPr lang="ru-RU" sz="1400" dirty="0" err="1" smtClean="0"/>
              <a:t>д</a:t>
            </a:r>
            <a:r>
              <a:rPr lang="ru-RU" sz="1400" dirty="0" smtClean="0"/>
              <a:t>  ветка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1600" y="3429583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9"/>
              </a:rPr>
              <a:t>http://www.medweb.ru/upload/news/26-7-12/%D1%82%D1%80%D0%B0%D0%BD%D1%81%D0%BF%D0%BB%D0%B0%D0%BD%D1%82%D0%B0%D1%86%D0%B8%D1%8F%20%D0%BF%D0%BE%D1%87%D0%BA%D0%B8_shutterstock_102191380.jpg</a:t>
            </a:r>
            <a:r>
              <a:rPr lang="ru-RU" sz="1400" dirty="0" smtClean="0"/>
              <a:t>   почки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4400143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0"/>
              </a:rPr>
              <a:t>http://www.prosto-zdorovie.ru/wp-content/uploads/2011/02/pochki1.jpg</a:t>
            </a:r>
            <a:r>
              <a:rPr lang="ru-RU" sz="1400" dirty="0" smtClean="0"/>
              <a:t>  почки на ветке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4724373"/>
            <a:ext cx="7488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1"/>
              </a:rPr>
              <a:t>http://kavkazfishing.ru/wp-content/uploads/2011/10/9.jpg</a:t>
            </a:r>
            <a:r>
              <a:rPr lang="ru-RU" sz="1400" dirty="0" smtClean="0"/>
              <a:t>   скат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5048603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2"/>
              </a:rPr>
              <a:t>http://dom.germanovich.com/wp-content/uploads/2010/07/IMG_0025.jpg</a:t>
            </a:r>
            <a:r>
              <a:rPr lang="ru-RU" sz="1400" dirty="0" smtClean="0"/>
              <a:t>  скат крыши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5372833"/>
            <a:ext cx="7632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3"/>
              </a:rPr>
              <a:t>http://litbimg.rightinthebox.com/images/500x500/201307/awyxyy1373532083730.jpg</a:t>
            </a:r>
            <a:r>
              <a:rPr lang="ru-RU" sz="1400" dirty="0" smtClean="0"/>
              <a:t>    молния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71600" y="5697063"/>
            <a:ext cx="7488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4"/>
              </a:rPr>
              <a:t>http://srubnbrus.com/wp-content/uploads/2013/10/pic19.jpg</a:t>
            </a:r>
            <a:r>
              <a:rPr lang="ru-RU" sz="1400" dirty="0" smtClean="0"/>
              <a:t>    молния в небе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55576" y="54868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Используемые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_Bremen" pitchFamily="82" charset="-52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материалы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a_Bremen" pitchFamily="82" charset="-5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968382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http://www.olesya-emelyanova.ru/index-zagadki-pro_omonimy.html</a:t>
            </a:r>
            <a:r>
              <a:rPr lang="ru-RU" sz="1400" dirty="0" smtClean="0"/>
              <a:t>         загадки в стихах про многозначные слова (омонимы), автор – Олеся Емельянова</a:t>
            </a:r>
            <a:endParaRPr lang="ru-RU" sz="1400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 flipH="1">
            <a:off x="251520" y="5949280"/>
            <a:ext cx="360040" cy="360040"/>
          </a:xfrm>
          <a:prstGeom prst="actionButtonReturn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435755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http://numama.ru/zagadki-dlja-malenkih-detei/zagadki-pro-bytovye-predmety/zagadki-pro-igolku.html</a:t>
            </a:r>
            <a:r>
              <a:rPr lang="ru-RU" sz="1400" dirty="0" smtClean="0"/>
              <a:t>             загадка про иголку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118571"/>
            <a:ext cx="47528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5"/>
              </a:rPr>
              <a:t>http://savepic.su/305663.jpg</a:t>
            </a:r>
            <a:r>
              <a:rPr lang="ru-RU" sz="1400" dirty="0" smtClean="0"/>
              <a:t>       картинка </a:t>
            </a:r>
            <a:r>
              <a:rPr lang="ru-RU" sz="1400" dirty="0" err="1" smtClean="0"/>
              <a:t>Знайка</a:t>
            </a:r>
            <a:r>
              <a:rPr lang="ru-RU" sz="1400" dirty="0" smtClean="0"/>
              <a:t> и Незнайка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1585944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6"/>
              </a:rPr>
              <a:t>http://img0.liveinternet.ru/images/attach/c/6/91/153/91153038_003_novuyyrazmer.jpg</a:t>
            </a:r>
            <a:r>
              <a:rPr lang="ru-RU" sz="1400" dirty="0" smtClean="0"/>
              <a:t>         карточка  кисть рябины,  кисть художника 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4868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Используемые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_Bremen" pitchFamily="82" charset="-52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_Bremen" pitchFamily="82" charset="-52"/>
              </a:rPr>
              <a:t>материалы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a_Bremen" pitchFamily="82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1268760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7"/>
              </a:rPr>
              <a:t>http://www.pixnet.ru/wallpapers/7e7837423f83122b22d92121f12c7861/3881_3.jpg</a:t>
            </a:r>
            <a:r>
              <a:rPr lang="ru-RU" sz="1400" dirty="0" smtClean="0"/>
              <a:t>     фон</a:t>
            </a:r>
            <a:endParaRPr lang="ru-RU" sz="1400" dirty="0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Hom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501008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8"/>
              </a:rPr>
              <a:t>http://www.stihi.ru/2015/02/15/3721</a:t>
            </a:r>
            <a:r>
              <a:rPr lang="ru-RU" sz="1400" dirty="0" smtClean="0"/>
              <a:t>     загадки про носорога, плитку, кисть, муравейник, грифа – авторские</a:t>
            </a:r>
            <a:r>
              <a:rPr lang="ru-RU" sz="1400" dirty="0" smtClean="0"/>
              <a:t>.          </a:t>
            </a:r>
            <a:endParaRPr lang="ru-RU" sz="1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4005064"/>
            <a:ext cx="6712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hlinkClick r:id="rId9"/>
              </a:rPr>
              <a:t>http://zvuki-tut.narod.ru/volshebstvo-prevraschenie.htm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  звуковой файл волшебство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4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5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6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7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8" name="Группа 215"/>
                    <p:cNvGrpSpPr/>
                    <p:nvPr/>
                  </p:nvGrpSpPr>
                  <p:grpSpPr>
                    <a:xfrm>
                      <a:off x="1187624" y="1268760"/>
                      <a:ext cx="3240360" cy="2520280"/>
                      <a:chOff x="1187624" y="1268760"/>
                      <a:chExt cx="3240360" cy="2520280"/>
                    </a:xfrm>
                    <a:grpFill/>
                  </p:grpSpPr>
                  <p:grpSp>
                    <p:nvGrpSpPr>
                      <p:cNvPr id="9" name="Группа 211"/>
                      <p:cNvGrpSpPr/>
                      <p:nvPr/>
                    </p:nvGrpSpPr>
                    <p:grpSpPr>
                      <a:xfrm>
                        <a:off x="1187624" y="1268760"/>
                        <a:ext cx="3240360" cy="2520280"/>
                        <a:chOff x="1187624" y="1268760"/>
                        <a:chExt cx="3240360" cy="2520280"/>
                      </a:xfrm>
                      <a:grpFill/>
                    </p:grpSpPr>
                    <p:grpSp>
                      <p:nvGrpSpPr>
                        <p:cNvPr id="10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1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2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5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0" name="Группа 136"/>
                        <p:cNvGrpSpPr/>
                        <p:nvPr/>
                      </p:nvGrpSpPr>
                      <p:grpSpPr>
                        <a:xfrm>
                          <a:off x="1187624" y="1268760"/>
                          <a:ext cx="3240360" cy="2520280"/>
                          <a:chOff x="3491880" y="4509120"/>
                          <a:chExt cx="3240360" cy="252028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8" name="Табличка 137"/>
                          <p:cNvSpPr/>
                          <p:nvPr/>
                        </p:nvSpPr>
                        <p:spPr>
                          <a:xfrm>
                            <a:off x="601216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2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2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2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988840"/>
            <a:ext cx="3456384" cy="2880320"/>
          </a:xfrm>
          <a:prstGeom prst="plaque">
            <a:avLst>
              <a:gd name="adj" fmla="val 9921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Кто с него снимает кожу,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Будет в три ручья реветь,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Без него стрела не сможет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До мишени долететь.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>
            <a:off x="2771800" y="170080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88667">
            <a:off x="1794288" y="4748404"/>
            <a:ext cx="1396655" cy="148884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88667">
            <a:off x="3421548" y="4703828"/>
            <a:ext cx="1424097" cy="149530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29" name="Группа 130"/>
          <p:cNvGrpSpPr/>
          <p:nvPr/>
        </p:nvGrpSpPr>
        <p:grpSpPr>
          <a:xfrm>
            <a:off x="3131840" y="1628800"/>
            <a:ext cx="1080120" cy="360040"/>
            <a:chOff x="1844080" y="1781200"/>
            <a:chExt cx="1080120" cy="360040"/>
          </a:xfrm>
        </p:grpSpPr>
        <p:sp>
          <p:nvSpPr>
            <p:cNvPr id="126" name="Табличка 125"/>
            <p:cNvSpPr/>
            <p:nvPr/>
          </p:nvSpPr>
          <p:spPr>
            <a:xfrm>
              <a:off x="184408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Л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27" name="Табличка 126"/>
            <p:cNvSpPr/>
            <p:nvPr/>
          </p:nvSpPr>
          <p:spPr>
            <a:xfrm>
              <a:off x="256416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К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130" name="Табличка 129"/>
            <p:cNvSpPr/>
            <p:nvPr/>
          </p:nvSpPr>
          <p:spPr>
            <a:xfrm>
              <a:off x="220412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err="1" smtClean="0">
                  <a:solidFill>
                    <a:srgbClr val="002060"/>
                  </a:solidFill>
                </a:rPr>
                <a:t>У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2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1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3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4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5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6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7" name="Группа 215"/>
                    <p:cNvGrpSpPr/>
                    <p:nvPr/>
                  </p:nvGrpSpPr>
                  <p:grpSpPr>
                    <a:xfrm>
                      <a:off x="1187624" y="1988840"/>
                      <a:ext cx="3240360" cy="1800200"/>
                      <a:chOff x="1187624" y="1988840"/>
                      <a:chExt cx="3240360" cy="1800200"/>
                    </a:xfrm>
                    <a:grpFill/>
                  </p:grpSpPr>
                  <p:grpSp>
                    <p:nvGrpSpPr>
                      <p:cNvPr id="8" name="Группа 211"/>
                      <p:cNvGrpSpPr/>
                      <p:nvPr/>
                    </p:nvGrpSpPr>
                    <p:grpSpPr>
                      <a:xfrm>
                        <a:off x="1187624" y="1988840"/>
                        <a:ext cx="3240360" cy="1800200"/>
                        <a:chOff x="1187624" y="1988840"/>
                        <a:chExt cx="3240360" cy="1800200"/>
                      </a:xfrm>
                      <a:grpFill/>
                    </p:grpSpPr>
                    <p:grpSp>
                      <p:nvGrpSpPr>
                        <p:cNvPr id="9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0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1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3240360" cy="1800200"/>
                          <a:chOff x="3491880" y="5229200"/>
                          <a:chExt cx="3240360" cy="180020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1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1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1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2" name="Табличка 81"/>
              <p:cNvSpPr/>
              <p:nvPr/>
            </p:nvSpPr>
            <p:spPr>
              <a:xfrm>
                <a:off x="421196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988840"/>
            <a:ext cx="3456384" cy="2880320"/>
          </a:xfrm>
          <a:prstGeom prst="plaque">
            <a:avLst>
              <a:gd name="adj" fmla="val 9590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Знает скотовод бывалый,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девчонка, и река,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Что бывает из металла, 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Из волос, и из песка.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>
            <a:off x="2771800" y="242088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rcRect l="1512" t="2223" r="50104" b="4390"/>
          <a:stretch>
            <a:fillRect/>
          </a:stretch>
        </p:blipFill>
        <p:spPr bwMode="auto">
          <a:xfrm rot="21054736">
            <a:off x="2024655" y="4666082"/>
            <a:ext cx="1201005" cy="157632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rcRect l="49564" t="2223" r="1721" b="4390"/>
          <a:stretch>
            <a:fillRect/>
          </a:stretch>
        </p:blipFill>
        <p:spPr bwMode="auto">
          <a:xfrm rot="21054736">
            <a:off x="3483888" y="4656966"/>
            <a:ext cx="1209231" cy="157632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61" name="Группа 60"/>
          <p:cNvGrpSpPr/>
          <p:nvPr/>
        </p:nvGrpSpPr>
        <p:grpSpPr>
          <a:xfrm>
            <a:off x="3131840" y="2348880"/>
            <a:ext cx="1440160" cy="360040"/>
            <a:chOff x="1844080" y="1781200"/>
            <a:chExt cx="1440160" cy="360040"/>
          </a:xfrm>
        </p:grpSpPr>
        <p:sp>
          <p:nvSpPr>
            <p:cNvPr id="62" name="Табличка 61"/>
            <p:cNvSpPr/>
            <p:nvPr/>
          </p:nvSpPr>
          <p:spPr>
            <a:xfrm>
              <a:off x="184408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К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63" name="Табличка 62"/>
            <p:cNvSpPr/>
            <p:nvPr/>
          </p:nvSpPr>
          <p:spPr>
            <a:xfrm>
              <a:off x="256416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С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64" name="Табличка 63"/>
            <p:cNvSpPr/>
            <p:nvPr/>
          </p:nvSpPr>
          <p:spPr>
            <a:xfrm>
              <a:off x="292420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А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65" name="Табличка 64"/>
            <p:cNvSpPr/>
            <p:nvPr/>
          </p:nvSpPr>
          <p:spPr>
            <a:xfrm>
              <a:off x="2204120" y="1781200"/>
              <a:ext cx="360040" cy="360040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О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Управляющая кнопка: далее 65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8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3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4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5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6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7" name="Группа 215"/>
                    <p:cNvGrpSpPr/>
                    <p:nvPr/>
                  </p:nvGrpSpPr>
                  <p:grpSpPr>
                    <a:xfrm>
                      <a:off x="1187624" y="1988840"/>
                      <a:ext cx="3240360" cy="1800200"/>
                      <a:chOff x="1187624" y="1988840"/>
                      <a:chExt cx="3240360" cy="1800200"/>
                    </a:xfrm>
                    <a:grpFill/>
                  </p:grpSpPr>
                  <p:grpSp>
                    <p:nvGrpSpPr>
                      <p:cNvPr id="8" name="Группа 211"/>
                      <p:cNvGrpSpPr/>
                      <p:nvPr/>
                    </p:nvGrpSpPr>
                    <p:grpSpPr>
                      <a:xfrm>
                        <a:off x="1187624" y="1988840"/>
                        <a:ext cx="3240360" cy="1800200"/>
                        <a:chOff x="1187624" y="1988840"/>
                        <a:chExt cx="3240360" cy="1800200"/>
                      </a:xfrm>
                      <a:grpFill/>
                    </p:grpSpPr>
                    <p:grpSp>
                      <p:nvGrpSpPr>
                        <p:cNvPr id="9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0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1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3240360" cy="1800200"/>
                          <a:chOff x="3491880" y="5229200"/>
                          <a:chExt cx="3240360" cy="180020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1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1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К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1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2" name="Табличка 81"/>
              <p:cNvSpPr/>
              <p:nvPr/>
            </p:nvSpPr>
            <p:spPr>
              <a:xfrm>
                <a:off x="421196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772816"/>
            <a:ext cx="3456384" cy="3096344"/>
          </a:xfrm>
          <a:prstGeom prst="plaque">
            <a:avLst>
              <a:gd name="adj" fmla="val 9590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Нитку за собой ведёт,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Вышивает, платья шьёт,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Есть на ёлке, на сосне,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У ежа есть на спине.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>
            <a:off x="971600" y="3140968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07127">
            <a:off x="1802842" y="4760360"/>
            <a:ext cx="1371893" cy="141414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456668" y="4761363"/>
            <a:ext cx="1381289" cy="138746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70" name="Группа 69"/>
          <p:cNvGrpSpPr/>
          <p:nvPr/>
        </p:nvGrpSpPr>
        <p:grpSpPr>
          <a:xfrm>
            <a:off x="1331640" y="3068960"/>
            <a:ext cx="2160240" cy="360040"/>
            <a:chOff x="971600" y="620688"/>
            <a:chExt cx="2160240" cy="360040"/>
          </a:xfrm>
        </p:grpSpPr>
        <p:grpSp>
          <p:nvGrpSpPr>
            <p:cNvPr id="18" name="Группа 130"/>
            <p:cNvGrpSpPr/>
            <p:nvPr/>
          </p:nvGrpSpPr>
          <p:grpSpPr>
            <a:xfrm>
              <a:off x="971600" y="620688"/>
              <a:ext cx="1080120" cy="360040"/>
              <a:chOff x="1844080" y="1781200"/>
              <a:chExt cx="1080120" cy="360040"/>
            </a:xfrm>
          </p:grpSpPr>
          <p:sp>
            <p:nvSpPr>
              <p:cNvPr id="126" name="Табличка 125"/>
              <p:cNvSpPr/>
              <p:nvPr/>
            </p:nvSpPr>
            <p:spPr>
              <a:xfrm>
                <a:off x="1844080" y="17812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И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27" name="Табличка 126"/>
              <p:cNvSpPr/>
              <p:nvPr/>
            </p:nvSpPr>
            <p:spPr>
              <a:xfrm>
                <a:off x="2564160" y="17812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О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30" name="Табличка 129"/>
              <p:cNvSpPr/>
              <p:nvPr/>
            </p:nvSpPr>
            <p:spPr>
              <a:xfrm>
                <a:off x="2204120" y="17812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Г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66" name="Группа 130"/>
            <p:cNvGrpSpPr/>
            <p:nvPr/>
          </p:nvGrpSpPr>
          <p:grpSpPr>
            <a:xfrm>
              <a:off x="2051720" y="620688"/>
              <a:ext cx="1080120" cy="360040"/>
              <a:chOff x="1844080" y="1781200"/>
              <a:chExt cx="1080120" cy="360040"/>
            </a:xfrm>
          </p:grpSpPr>
          <p:sp>
            <p:nvSpPr>
              <p:cNvPr id="67" name="Табличка 66"/>
              <p:cNvSpPr/>
              <p:nvPr/>
            </p:nvSpPr>
            <p:spPr>
              <a:xfrm>
                <a:off x="1844080" y="17812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68" name="Табличка 67"/>
              <p:cNvSpPr/>
              <p:nvPr/>
            </p:nvSpPr>
            <p:spPr>
              <a:xfrm>
                <a:off x="2564160" y="17812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А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69" name="Табличка 68"/>
              <p:cNvSpPr/>
              <p:nvPr/>
            </p:nvSpPr>
            <p:spPr>
              <a:xfrm>
                <a:off x="2204120" y="17812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71" name="Управляющая кнопка: далее 70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2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  <p:grpSp>
        <p:nvGrpSpPr>
          <p:cNvPr id="2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3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4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5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6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7" name="Группа 215"/>
                    <p:cNvGrpSpPr/>
                    <p:nvPr/>
                  </p:nvGrpSpPr>
                  <p:grpSpPr>
                    <a:xfrm>
                      <a:off x="1187624" y="1988840"/>
                      <a:ext cx="3240360" cy="1800200"/>
                      <a:chOff x="1187624" y="1988840"/>
                      <a:chExt cx="3240360" cy="1800200"/>
                    </a:xfrm>
                    <a:grpFill/>
                  </p:grpSpPr>
                  <p:grpSp>
                    <p:nvGrpSpPr>
                      <p:cNvPr id="8" name="Группа 211"/>
                      <p:cNvGrpSpPr/>
                      <p:nvPr/>
                    </p:nvGrpSpPr>
                    <p:grpSpPr>
                      <a:xfrm>
                        <a:off x="1187624" y="1988840"/>
                        <a:ext cx="3240360" cy="1800200"/>
                        <a:chOff x="1187624" y="1988840"/>
                        <a:chExt cx="3240360" cy="1800200"/>
                      </a:xfrm>
                      <a:grpFill/>
                    </p:grpSpPr>
                    <p:grpSp>
                      <p:nvGrpSpPr>
                        <p:cNvPr id="9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0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1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Г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3240360" cy="1800200"/>
                          <a:chOff x="3491880" y="5229200"/>
                          <a:chExt cx="3240360" cy="180020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1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О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1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К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А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И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1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2" name="Табличка 81"/>
              <p:cNvSpPr/>
              <p:nvPr/>
            </p:nvSpPr>
            <p:spPr>
              <a:xfrm>
                <a:off x="421196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772816"/>
            <a:ext cx="3456384" cy="3096344"/>
          </a:xfrm>
          <a:prstGeom prst="plaque">
            <a:avLst>
              <a:gd name="adj" fmla="val 9590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Летом зеленел на грядке,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Наземь осенью упал, 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Есть и в книжке, и в тетрадке,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Даже музыку писал.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1367644" y="238488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506007" y="4993709"/>
            <a:ext cx="1549926" cy="113784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21007127">
            <a:off x="1717860" y="4992498"/>
            <a:ext cx="1569823" cy="116608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71" name="Группа 150"/>
          <p:cNvGrpSpPr/>
          <p:nvPr/>
        </p:nvGrpSpPr>
        <p:grpSpPr>
          <a:xfrm>
            <a:off x="1331640" y="2708920"/>
            <a:ext cx="360040" cy="1440160"/>
            <a:chOff x="5796136" y="1340768"/>
            <a:chExt cx="360040" cy="1440160"/>
          </a:xfrm>
        </p:grpSpPr>
        <p:grpSp>
          <p:nvGrpSpPr>
            <p:cNvPr id="72" name="Группа 130"/>
            <p:cNvGrpSpPr/>
            <p:nvPr/>
          </p:nvGrpSpPr>
          <p:grpSpPr>
            <a:xfrm>
              <a:off x="5796136" y="1340768"/>
              <a:ext cx="360040" cy="1440160"/>
              <a:chOff x="2204120" y="2501280"/>
              <a:chExt cx="360040" cy="1440160"/>
            </a:xfrm>
          </p:grpSpPr>
          <p:sp>
            <p:nvSpPr>
              <p:cNvPr id="76" name="Табличка 75"/>
              <p:cNvSpPr/>
              <p:nvPr/>
            </p:nvSpPr>
            <p:spPr>
              <a:xfrm>
                <a:off x="2204120" y="250128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7" name="Табличка 76"/>
              <p:cNvSpPr/>
              <p:nvPr/>
            </p:nvSpPr>
            <p:spPr>
              <a:xfrm>
                <a:off x="2204120" y="35814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Т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73" name="Группа 130"/>
            <p:cNvGrpSpPr/>
            <p:nvPr/>
          </p:nvGrpSpPr>
          <p:grpSpPr>
            <a:xfrm>
              <a:off x="5796136" y="1700808"/>
              <a:ext cx="360040" cy="720080"/>
              <a:chOff x="763960" y="2861320"/>
              <a:chExt cx="360040" cy="720080"/>
            </a:xfrm>
          </p:grpSpPr>
          <p:sp>
            <p:nvSpPr>
              <p:cNvPr id="74" name="Табличка 73"/>
              <p:cNvSpPr/>
              <p:nvPr/>
            </p:nvSpPr>
            <p:spPr>
              <a:xfrm>
                <a:off x="763960" y="286132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И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5" name="Табличка 74"/>
              <p:cNvSpPr/>
              <p:nvPr/>
            </p:nvSpPr>
            <p:spPr>
              <a:xfrm>
                <a:off x="763960" y="322136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78" name="Управляющая кнопка: далее 77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3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4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5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6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7" name="Группа 215"/>
                    <p:cNvGrpSpPr/>
                    <p:nvPr/>
                  </p:nvGrpSpPr>
                  <p:grpSpPr>
                    <a:xfrm>
                      <a:off x="1187624" y="1988840"/>
                      <a:ext cx="3240360" cy="1800200"/>
                      <a:chOff x="1187624" y="1988840"/>
                      <a:chExt cx="3240360" cy="1800200"/>
                    </a:xfrm>
                    <a:grpFill/>
                  </p:grpSpPr>
                  <p:grpSp>
                    <p:nvGrpSpPr>
                      <p:cNvPr id="8" name="Группа 211"/>
                      <p:cNvGrpSpPr/>
                      <p:nvPr/>
                    </p:nvGrpSpPr>
                    <p:grpSpPr>
                      <a:xfrm>
                        <a:off x="1187624" y="1988840"/>
                        <a:ext cx="3240360" cy="1800200"/>
                        <a:chOff x="1187624" y="1988840"/>
                        <a:chExt cx="3240360" cy="1800200"/>
                      </a:xfrm>
                      <a:grpFill/>
                    </p:grpSpPr>
                    <p:grpSp>
                      <p:nvGrpSpPr>
                        <p:cNvPr id="9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0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1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Г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3240360" cy="1800200"/>
                          <a:chOff x="3491880" y="5229200"/>
                          <a:chExt cx="3240360" cy="180020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1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О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1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К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А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И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1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2" name="Табличка 81"/>
              <p:cNvSpPr/>
              <p:nvPr/>
            </p:nvSpPr>
            <p:spPr>
              <a:xfrm>
                <a:off x="421196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772816"/>
            <a:ext cx="3456384" cy="3096344"/>
          </a:xfrm>
          <a:prstGeom prst="plaque">
            <a:avLst>
              <a:gd name="adj" fmla="val 9590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Может напоить водою,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Может гайку отвинтить,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А ещё замок откроет,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Чтоб хозяев в дом впустить.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2447764" y="238488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15451174">
            <a:off x="1840167" y="4765774"/>
            <a:ext cx="1172664" cy="154065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15451174">
            <a:off x="3584321" y="4754684"/>
            <a:ext cx="1182612" cy="158134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9" name="Группа 150"/>
          <p:cNvGrpSpPr/>
          <p:nvPr/>
        </p:nvGrpSpPr>
        <p:grpSpPr>
          <a:xfrm>
            <a:off x="2411760" y="2708920"/>
            <a:ext cx="360040" cy="1440160"/>
            <a:chOff x="5796136" y="1340768"/>
            <a:chExt cx="360040" cy="1440160"/>
          </a:xfrm>
        </p:grpSpPr>
        <p:grpSp>
          <p:nvGrpSpPr>
            <p:cNvPr id="20" name="Группа 130"/>
            <p:cNvGrpSpPr/>
            <p:nvPr/>
          </p:nvGrpSpPr>
          <p:grpSpPr>
            <a:xfrm>
              <a:off x="5796136" y="1340768"/>
              <a:ext cx="360040" cy="1440160"/>
              <a:chOff x="2204120" y="2501280"/>
              <a:chExt cx="360040" cy="1440160"/>
            </a:xfrm>
          </p:grpSpPr>
          <p:sp>
            <p:nvSpPr>
              <p:cNvPr id="76" name="Табличка 75"/>
              <p:cNvSpPr/>
              <p:nvPr/>
            </p:nvSpPr>
            <p:spPr>
              <a:xfrm>
                <a:off x="2204120" y="250128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7" name="Табличка 76"/>
              <p:cNvSpPr/>
              <p:nvPr/>
            </p:nvSpPr>
            <p:spPr>
              <a:xfrm>
                <a:off x="2204120" y="35814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Ч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1" name="Группа 130"/>
            <p:cNvGrpSpPr/>
            <p:nvPr/>
          </p:nvGrpSpPr>
          <p:grpSpPr>
            <a:xfrm>
              <a:off x="5796136" y="1700808"/>
              <a:ext cx="360040" cy="720080"/>
              <a:chOff x="763960" y="2861320"/>
              <a:chExt cx="360040" cy="720080"/>
            </a:xfrm>
          </p:grpSpPr>
          <p:sp>
            <p:nvSpPr>
              <p:cNvPr id="74" name="Табличка 73"/>
              <p:cNvSpPr/>
              <p:nvPr/>
            </p:nvSpPr>
            <p:spPr>
              <a:xfrm>
                <a:off x="763960" y="286132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5" name="Табличка 74"/>
              <p:cNvSpPr/>
              <p:nvPr/>
            </p:nvSpPr>
            <p:spPr>
              <a:xfrm>
                <a:off x="763960" y="322136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Ю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69" name="Управляющая кнопка: далее 68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4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3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4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5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6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7" name="Группа 215"/>
                    <p:cNvGrpSpPr/>
                    <p:nvPr/>
                  </p:nvGrpSpPr>
                  <p:grpSpPr>
                    <a:xfrm>
                      <a:off x="1187624" y="1988840"/>
                      <a:ext cx="3240360" cy="1800200"/>
                      <a:chOff x="1187624" y="1988840"/>
                      <a:chExt cx="3240360" cy="1800200"/>
                    </a:xfrm>
                    <a:grpFill/>
                  </p:grpSpPr>
                  <p:grpSp>
                    <p:nvGrpSpPr>
                      <p:cNvPr id="8" name="Группа 211"/>
                      <p:cNvGrpSpPr/>
                      <p:nvPr/>
                    </p:nvGrpSpPr>
                    <p:grpSpPr>
                      <a:xfrm>
                        <a:off x="1187624" y="1988840"/>
                        <a:ext cx="3240360" cy="1800200"/>
                        <a:chOff x="1187624" y="1988840"/>
                        <a:chExt cx="3240360" cy="1800200"/>
                      </a:xfrm>
                      <a:grpFill/>
                    </p:grpSpPr>
                    <p:grpSp>
                      <p:nvGrpSpPr>
                        <p:cNvPr id="9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0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1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Г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3240360" cy="1800200"/>
                          <a:chOff x="3491880" y="5229200"/>
                          <a:chExt cx="3240360" cy="180020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Ю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1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К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О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1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А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Ч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И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1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2" name="Табличка 81"/>
              <p:cNvSpPr/>
              <p:nvPr/>
            </p:nvSpPr>
            <p:spPr>
              <a:xfrm>
                <a:off x="421196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700808"/>
            <a:ext cx="3456384" cy="3168352"/>
          </a:xfrm>
          <a:prstGeom prst="plaque">
            <a:avLst>
              <a:gd name="adj" fmla="val 9590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Может хоть потоп устроить,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Хоть в стакан воды налить,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Стоэтажный дом построить,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состав остановить.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3167844" y="2096852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007127">
            <a:off x="1957701" y="4669654"/>
            <a:ext cx="1163349" cy="152248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3461652" y="4655683"/>
            <a:ext cx="1185196" cy="149549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9" name="Группа 150"/>
          <p:cNvGrpSpPr/>
          <p:nvPr/>
        </p:nvGrpSpPr>
        <p:grpSpPr>
          <a:xfrm>
            <a:off x="3131840" y="2348880"/>
            <a:ext cx="360040" cy="1440160"/>
            <a:chOff x="5796136" y="1340768"/>
            <a:chExt cx="360040" cy="1440160"/>
          </a:xfrm>
        </p:grpSpPr>
        <p:grpSp>
          <p:nvGrpSpPr>
            <p:cNvPr id="20" name="Группа 130"/>
            <p:cNvGrpSpPr/>
            <p:nvPr/>
          </p:nvGrpSpPr>
          <p:grpSpPr>
            <a:xfrm>
              <a:off x="5796136" y="1340768"/>
              <a:ext cx="360040" cy="1440160"/>
              <a:chOff x="2204120" y="2501280"/>
              <a:chExt cx="360040" cy="1440160"/>
            </a:xfrm>
          </p:grpSpPr>
          <p:sp>
            <p:nvSpPr>
              <p:cNvPr id="76" name="Табличка 75"/>
              <p:cNvSpPr/>
              <p:nvPr/>
            </p:nvSpPr>
            <p:spPr>
              <a:xfrm>
                <a:off x="2204120" y="250128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7" name="Табличка 76"/>
              <p:cNvSpPr/>
              <p:nvPr/>
            </p:nvSpPr>
            <p:spPr>
              <a:xfrm>
                <a:off x="2204120" y="35814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Н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1" name="Группа 130"/>
            <p:cNvGrpSpPr/>
            <p:nvPr/>
          </p:nvGrpSpPr>
          <p:grpSpPr>
            <a:xfrm>
              <a:off x="5796136" y="1700808"/>
              <a:ext cx="360040" cy="720080"/>
              <a:chOff x="763960" y="2861320"/>
              <a:chExt cx="360040" cy="720080"/>
            </a:xfrm>
          </p:grpSpPr>
          <p:sp>
            <p:nvSpPr>
              <p:cNvPr id="74" name="Табличка 73"/>
              <p:cNvSpPr/>
              <p:nvPr/>
            </p:nvSpPr>
            <p:spPr>
              <a:xfrm>
                <a:off x="763960" y="286132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Р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5" name="Табличка 74"/>
              <p:cNvSpPr/>
              <p:nvPr/>
            </p:nvSpPr>
            <p:spPr>
              <a:xfrm>
                <a:off x="763960" y="322136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А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68" name="Управляющая кнопка: далее 67">
            <a:hlinkClick r:id="" action="ppaction://hlinkshowjump?jump=nextslide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ForwardNex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4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4" descr="C:\Documents and Settings\UserXP.HOME-DE551FC65A\Мои документы\Мои рисунки\Рисунок1 незн и знай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077"/>
          <a:stretch>
            <a:fillRect/>
          </a:stretch>
        </p:blipFill>
        <p:spPr bwMode="auto">
          <a:xfrm>
            <a:off x="323528" y="4089590"/>
            <a:ext cx="1296144" cy="2366988"/>
          </a:xfrm>
          <a:prstGeom prst="rect">
            <a:avLst/>
          </a:prstGeom>
          <a:noFill/>
        </p:spPr>
      </p:pic>
      <p:grpSp>
        <p:nvGrpSpPr>
          <p:cNvPr id="2" name="Группа 228"/>
          <p:cNvGrpSpPr/>
          <p:nvPr/>
        </p:nvGrpSpPr>
        <p:grpSpPr>
          <a:xfrm>
            <a:off x="1331640" y="1628800"/>
            <a:ext cx="3240360" cy="2520280"/>
            <a:chOff x="1187624" y="1268760"/>
            <a:chExt cx="3240360" cy="2520280"/>
          </a:xfrm>
          <a:solidFill>
            <a:schemeClr val="bg1"/>
          </a:solidFill>
        </p:grpSpPr>
        <p:grpSp>
          <p:nvGrpSpPr>
            <p:cNvPr id="3" name="Группа 312"/>
            <p:cNvGrpSpPr/>
            <p:nvPr/>
          </p:nvGrpSpPr>
          <p:grpSpPr>
            <a:xfrm>
              <a:off x="1187624" y="1268760"/>
              <a:ext cx="3240360" cy="2520280"/>
              <a:chOff x="1187624" y="1268760"/>
              <a:chExt cx="3240360" cy="2520280"/>
            </a:xfrm>
            <a:grpFill/>
          </p:grpSpPr>
          <p:grpSp>
            <p:nvGrpSpPr>
              <p:cNvPr id="4" name="Группа 240"/>
              <p:cNvGrpSpPr/>
              <p:nvPr/>
            </p:nvGrpSpPr>
            <p:grpSpPr>
              <a:xfrm>
                <a:off x="1187624" y="1268760"/>
                <a:ext cx="3240360" cy="2520280"/>
                <a:chOff x="1187624" y="1268760"/>
                <a:chExt cx="3240360" cy="2520280"/>
              </a:xfrm>
              <a:grpFill/>
            </p:grpSpPr>
            <p:grpSp>
              <p:nvGrpSpPr>
                <p:cNvPr id="5" name="Группа 237"/>
                <p:cNvGrpSpPr/>
                <p:nvPr/>
              </p:nvGrpSpPr>
              <p:grpSpPr>
                <a:xfrm>
                  <a:off x="1187624" y="1268760"/>
                  <a:ext cx="3240360" cy="2520280"/>
                  <a:chOff x="1187624" y="1268760"/>
                  <a:chExt cx="3240360" cy="2520280"/>
                </a:xfrm>
                <a:grpFill/>
              </p:grpSpPr>
              <p:grpSp>
                <p:nvGrpSpPr>
                  <p:cNvPr id="6" name="Группа 218"/>
                  <p:cNvGrpSpPr/>
                  <p:nvPr/>
                </p:nvGrpSpPr>
                <p:grpSpPr>
                  <a:xfrm>
                    <a:off x="1187624" y="1268760"/>
                    <a:ext cx="3240360" cy="2520280"/>
                    <a:chOff x="1187624" y="1268760"/>
                    <a:chExt cx="3240360" cy="2520280"/>
                  </a:xfrm>
                  <a:grpFill/>
                </p:grpSpPr>
                <p:grpSp>
                  <p:nvGrpSpPr>
                    <p:cNvPr id="7" name="Группа 215"/>
                    <p:cNvGrpSpPr/>
                    <p:nvPr/>
                  </p:nvGrpSpPr>
                  <p:grpSpPr>
                    <a:xfrm>
                      <a:off x="1187624" y="1988840"/>
                      <a:ext cx="3240360" cy="1800200"/>
                      <a:chOff x="1187624" y="1988840"/>
                      <a:chExt cx="3240360" cy="1800200"/>
                    </a:xfrm>
                    <a:grpFill/>
                  </p:grpSpPr>
                  <p:grpSp>
                    <p:nvGrpSpPr>
                      <p:cNvPr id="8" name="Группа 211"/>
                      <p:cNvGrpSpPr/>
                      <p:nvPr/>
                    </p:nvGrpSpPr>
                    <p:grpSpPr>
                      <a:xfrm>
                        <a:off x="1187624" y="1988840"/>
                        <a:ext cx="3240360" cy="1800200"/>
                        <a:chOff x="1187624" y="1988840"/>
                        <a:chExt cx="3240360" cy="1800200"/>
                      </a:xfrm>
                      <a:grpFill/>
                    </p:grpSpPr>
                    <p:grpSp>
                      <p:nvGrpSpPr>
                        <p:cNvPr id="9" name="Группа 18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160240" cy="1440160"/>
                          <a:chOff x="2771800" y="1340768"/>
                          <a:chExt cx="2160240" cy="1440160"/>
                        </a:xfrm>
                        <a:grpFill/>
                      </p:grpSpPr>
                      <p:grpSp>
                        <p:nvGrpSpPr>
                          <p:cNvPr id="10" name="Группа 124"/>
                          <p:cNvGrpSpPr/>
                          <p:nvPr/>
                        </p:nvGrpSpPr>
                        <p:grpSpPr>
                          <a:xfrm>
                            <a:off x="2771800" y="1340768"/>
                            <a:ext cx="2160240" cy="1440160"/>
                            <a:chOff x="1691680" y="1268760"/>
                            <a:chExt cx="2160240" cy="1440160"/>
                          </a:xfrm>
                          <a:grpFill/>
                        </p:grpSpPr>
                        <p:grpSp>
                          <p:nvGrpSpPr>
                            <p:cNvPr id="11" name="Группа 19"/>
                            <p:cNvGrpSpPr/>
                            <p:nvPr/>
                          </p:nvGrpSpPr>
                          <p:grpSpPr>
                            <a:xfrm>
                              <a:off x="1691680" y="1628800"/>
                              <a:ext cx="2160240" cy="360040"/>
                              <a:chOff x="1691680" y="1268760"/>
                              <a:chExt cx="2160240" cy="360040"/>
                            </a:xfrm>
                            <a:grpFill/>
                          </p:grpSpPr>
                          <p:sp>
                            <p:nvSpPr>
                              <p:cNvPr id="198" name="Табличка 197"/>
                              <p:cNvSpPr/>
                              <p:nvPr/>
                            </p:nvSpPr>
                            <p:spPr>
                              <a:xfrm>
                                <a:off x="16916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 sz="2400" b="1" dirty="0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Табличка 202"/>
                              <p:cNvSpPr/>
                              <p:nvPr/>
                            </p:nvSpPr>
                            <p:spPr>
                              <a:xfrm>
                                <a:off x="3491880" y="126876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2" name="Группа 303"/>
                            <p:cNvGrpSpPr/>
                            <p:nvPr/>
                          </p:nvGrpSpPr>
                          <p:grpSpPr>
                            <a:xfrm>
                              <a:off x="3491880" y="1268760"/>
                              <a:ext cx="360040" cy="1080120"/>
                              <a:chOff x="3491880" y="-171400"/>
                              <a:chExt cx="360040" cy="1080120"/>
                            </a:xfrm>
                            <a:grpFill/>
                          </p:grpSpPr>
                          <p:sp>
                            <p:nvSpPr>
                              <p:cNvPr id="183" name="Табличка 182"/>
                              <p:cNvSpPr/>
                              <p:nvPr/>
                            </p:nvSpPr>
                            <p:spPr>
                              <a:xfrm>
                                <a:off x="3491880" y="54868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Табличка 183"/>
                              <p:cNvSpPr/>
                              <p:nvPr/>
                            </p:nvSpPr>
                            <p:spPr>
                              <a:xfrm>
                                <a:off x="3491880" y="-171400"/>
                                <a:ext cx="360040" cy="360040"/>
                              </a:xfrm>
                              <a:prstGeom prst="plaque">
                                <a:avLst/>
                              </a:prstGeom>
                              <a:grpFill/>
                              <a:ln w="28575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>
                                  <a:solidFill>
                                    <a:srgbClr val="002060"/>
                                  </a:solidFill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78" name="Табличка 177"/>
                            <p:cNvSpPr/>
                            <p:nvPr/>
                          </p:nvSpPr>
                          <p:spPr>
                            <a:xfrm>
                              <a:off x="3491880" y="2348880"/>
                              <a:ext cx="360040" cy="360040"/>
                            </a:xfrm>
                            <a:prstGeom prst="plaque">
                              <a:avLst/>
                            </a:prstGeom>
                            <a:grpFill/>
                            <a:ln w="28575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>
                                <a:solidFill>
                                  <a:srgbClr val="00206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53" name="Табличка 152"/>
                          <p:cNvSpPr/>
                          <p:nvPr/>
                        </p:nvSpPr>
                        <p:spPr>
                          <a:xfrm>
                            <a:off x="3491880" y="2060848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2520280" cy="1080120"/>
                          <a:chOff x="4932040" y="4509120"/>
                          <a:chExt cx="2520280" cy="1080120"/>
                        </a:xfrm>
                        <a:grpFill/>
                      </p:grpSpPr>
                      <p:sp>
                        <p:nvSpPr>
                          <p:cNvPr id="139" name="Табличка 138"/>
                          <p:cNvSpPr/>
                          <p:nvPr/>
                        </p:nvSpPr>
                        <p:spPr>
                          <a:xfrm>
                            <a:off x="49320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0" name="Табличка 139"/>
                          <p:cNvSpPr/>
                          <p:nvPr/>
                        </p:nvSpPr>
                        <p:spPr>
                          <a:xfrm>
                            <a:off x="529208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Г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2" name="Табличка 141"/>
                          <p:cNvSpPr/>
                          <p:nvPr/>
                        </p:nvSpPr>
                        <p:spPr>
                          <a:xfrm>
                            <a:off x="601216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Л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3" name="Табличка 142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К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4" name="Табличка 143"/>
                          <p:cNvSpPr/>
                          <p:nvPr/>
                        </p:nvSpPr>
                        <p:spPr>
                          <a:xfrm>
                            <a:off x="6732240" y="48691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45" name="Табличка 144"/>
                          <p:cNvSpPr/>
                          <p:nvPr/>
                        </p:nvSpPr>
                        <p:spPr>
                          <a:xfrm>
                            <a:off x="7092280" y="450912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О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Группа 136"/>
                        <p:cNvGrpSpPr/>
                        <p:nvPr/>
                      </p:nvGrpSpPr>
                      <p:grpSpPr>
                        <a:xfrm>
                          <a:off x="1187624" y="1988840"/>
                          <a:ext cx="3240360" cy="1800200"/>
                          <a:chOff x="3491880" y="5229200"/>
                          <a:chExt cx="3240360" cy="1800200"/>
                        </a:xfrm>
                        <a:grpFill/>
                      </p:grpSpPr>
                      <p:sp>
                        <p:nvSpPr>
                          <p:cNvPr id="133" name="Табличка 132"/>
                          <p:cNvSpPr/>
                          <p:nvPr/>
                        </p:nvSpPr>
                        <p:spPr>
                          <a:xfrm>
                            <a:off x="3491880" y="666936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Т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6" name="Табличка 135"/>
                          <p:cNvSpPr/>
                          <p:nvPr/>
                        </p:nvSpPr>
                        <p:spPr>
                          <a:xfrm>
                            <a:off x="6012160" y="558924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37" name="Табличка 136"/>
                          <p:cNvSpPr/>
                          <p:nvPr/>
                        </p:nvSpPr>
                        <p:spPr>
                          <a:xfrm>
                            <a:off x="6372200" y="5229200"/>
                            <a:ext cx="360040" cy="360040"/>
                          </a:xfrm>
                          <a:prstGeom prst="plaque">
                            <a:avLst/>
                          </a:prstGeom>
                          <a:grpFill/>
                          <a:ln w="28575"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ru-RU" sz="2800" b="1" dirty="0" smtClean="0">
                                <a:solidFill>
                                  <a:srgbClr val="002060"/>
                                </a:solidFill>
                              </a:rPr>
                              <a:t>А</a:t>
                            </a:r>
                            <a:endParaRPr lang="ru-RU" sz="2800" b="1" dirty="0">
                              <a:solidFill>
                                <a:srgbClr val="002060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8" name="Табличка 127"/>
                      <p:cNvSpPr/>
                      <p:nvPr/>
                    </p:nvSpPr>
                    <p:spPr>
                      <a:xfrm>
                        <a:off x="2267744" y="3068960"/>
                        <a:ext cx="360040" cy="360040"/>
                      </a:xfrm>
                      <a:prstGeom prst="plaque">
                        <a:avLst/>
                      </a:prstGeom>
                      <a:grpFill/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sz="2800" b="1" dirty="0" smtClean="0">
                            <a:solidFill>
                              <a:srgbClr val="002060"/>
                            </a:solidFill>
                          </a:rPr>
                          <a:t>Ю</a:t>
                        </a:r>
                        <a:endParaRPr lang="ru-RU" sz="2800" b="1" dirty="0">
                          <a:solidFill>
                            <a:srgbClr val="00206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8" name="Табличка 117"/>
                    <p:cNvSpPr/>
                    <p:nvPr/>
                  </p:nvSpPr>
                  <p:spPr>
                    <a:xfrm>
                      <a:off x="3347864" y="1268760"/>
                      <a:ext cx="360040" cy="360040"/>
                    </a:xfrm>
                    <a:prstGeom prst="plaque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108" name="Табличка 107"/>
                  <p:cNvSpPr/>
                  <p:nvPr/>
                </p:nvSpPr>
                <p:spPr>
                  <a:xfrm>
                    <a:off x="2987824" y="306896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а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grpSp>
              <p:nvGrpSpPr>
                <p:cNvPr id="15" name="Группа 94"/>
                <p:cNvGrpSpPr/>
                <p:nvPr/>
              </p:nvGrpSpPr>
              <p:grpSpPr>
                <a:xfrm>
                  <a:off x="1907704" y="2348880"/>
                  <a:ext cx="720080" cy="720080"/>
                  <a:chOff x="323528" y="2348880"/>
                  <a:chExt cx="720080" cy="720080"/>
                </a:xfrm>
                <a:grpFill/>
              </p:grpSpPr>
              <p:sp>
                <p:nvSpPr>
                  <p:cNvPr id="102" name="Табличка 101"/>
                  <p:cNvSpPr/>
                  <p:nvPr/>
                </p:nvSpPr>
                <p:spPr>
                  <a:xfrm>
                    <a:off x="683568" y="234888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К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  <p:sp>
                <p:nvSpPr>
                  <p:cNvPr id="103" name="Табличка 102"/>
                  <p:cNvSpPr/>
                  <p:nvPr/>
                </p:nvSpPr>
                <p:spPr>
                  <a:xfrm>
                    <a:off x="323528" y="2708920"/>
                    <a:ext cx="360040" cy="360040"/>
                  </a:xfrm>
                  <a:prstGeom prst="plaque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2800" b="1" dirty="0" smtClean="0">
                        <a:solidFill>
                          <a:srgbClr val="002060"/>
                        </a:solidFill>
                      </a:rPr>
                      <a:t>О</a:t>
                    </a:r>
                    <a:endParaRPr lang="ru-RU" sz="28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</p:grpSp>
          <p:grpSp>
            <p:nvGrpSpPr>
              <p:cNvPr id="16" name="Группа 94"/>
              <p:cNvGrpSpPr/>
              <p:nvPr/>
            </p:nvGrpSpPr>
            <p:grpSpPr>
              <a:xfrm>
                <a:off x="1187624" y="1988840"/>
                <a:ext cx="2160240" cy="1800200"/>
                <a:chOff x="-1476672" y="1628800"/>
                <a:chExt cx="2160240" cy="1800200"/>
              </a:xfrm>
              <a:grpFill/>
            </p:grpSpPr>
            <p:sp>
              <p:nvSpPr>
                <p:cNvPr id="89" name="Табличка 88"/>
                <p:cNvSpPr/>
                <p:nvPr/>
              </p:nvSpPr>
              <p:spPr>
                <a:xfrm>
                  <a:off x="-1476672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С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0" name="Табличка 89"/>
                <p:cNvSpPr/>
                <p:nvPr/>
              </p:nvSpPr>
              <p:spPr>
                <a:xfrm>
                  <a:off x="323528" y="162880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К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1" name="Табличка 90"/>
                <p:cNvSpPr/>
                <p:nvPr/>
              </p:nvSpPr>
              <p:spPr>
                <a:xfrm>
                  <a:off x="323528" y="198884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Р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Табличка 91"/>
                <p:cNvSpPr/>
                <p:nvPr/>
              </p:nvSpPr>
              <p:spPr>
                <a:xfrm>
                  <a:off x="323528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А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3" name="Табличка 92"/>
                <p:cNvSpPr/>
                <p:nvPr/>
              </p:nvSpPr>
              <p:spPr>
                <a:xfrm>
                  <a:off x="323528" y="270892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Н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Табличка 93"/>
                <p:cNvSpPr/>
                <p:nvPr/>
              </p:nvSpPr>
              <p:spPr>
                <a:xfrm>
                  <a:off x="-396552" y="306896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Ч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5" name="Табличка 94"/>
                <p:cNvSpPr/>
                <p:nvPr/>
              </p:nvSpPr>
              <p:spPr>
                <a:xfrm>
                  <a:off x="-1476672" y="2348880"/>
                  <a:ext cx="360040" cy="360040"/>
                </a:xfrm>
                <a:prstGeom prst="plaqu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И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17" name="Группа 136"/>
            <p:cNvGrpSpPr/>
            <p:nvPr/>
          </p:nvGrpSpPr>
          <p:grpSpPr>
            <a:xfrm>
              <a:off x="2987824" y="1268760"/>
              <a:ext cx="1080120" cy="1800200"/>
              <a:chOff x="3491880" y="4500500"/>
              <a:chExt cx="1080120" cy="1800200"/>
            </a:xfrm>
            <a:grpFill/>
          </p:grpSpPr>
          <p:sp>
            <p:nvSpPr>
              <p:cNvPr id="82" name="Табличка 81"/>
              <p:cNvSpPr/>
              <p:nvPr/>
            </p:nvSpPr>
            <p:spPr>
              <a:xfrm>
                <a:off x="421196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К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11960" y="486054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11960" y="594066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3491880" y="450050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11960" y="5220580"/>
                <a:ext cx="360040" cy="360040"/>
              </a:xfrm>
              <a:prstGeom prst="plaqu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11" name="Табличка 210"/>
          <p:cNvSpPr/>
          <p:nvPr/>
        </p:nvSpPr>
        <p:spPr>
          <a:xfrm>
            <a:off x="5004048" y="1772816"/>
            <a:ext cx="3456384" cy="3096344"/>
          </a:xfrm>
          <a:prstGeom prst="plaque">
            <a:avLst>
              <a:gd name="adj" fmla="val 9590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 рябине зимою горят,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 у взрослых есть,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 у ребят,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У художника есть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 у белки,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Маляру нужна для побелки.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13" name="Стрелка вправо 212"/>
          <p:cNvSpPr/>
          <p:nvPr/>
        </p:nvSpPr>
        <p:spPr>
          <a:xfrm rot="5400000">
            <a:off x="3887924" y="1304764"/>
            <a:ext cx="288032" cy="2160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4" name="Picture 4" descr="Многозначные слова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07127">
            <a:off x="1899316" y="4788764"/>
            <a:ext cx="1384927" cy="138492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5" name="Picture 4" descr="Многозначные слова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21007127">
            <a:off x="3531678" y="4683245"/>
            <a:ext cx="1312575" cy="141651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210" name="Табличка 209"/>
          <p:cNvSpPr/>
          <p:nvPr/>
        </p:nvSpPr>
        <p:spPr>
          <a:xfrm>
            <a:off x="5868144" y="5301208"/>
            <a:ext cx="1728192" cy="288032"/>
          </a:xfrm>
          <a:prstGeom prst="plaqu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подсказка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9" name="Группа 150"/>
          <p:cNvGrpSpPr/>
          <p:nvPr/>
        </p:nvGrpSpPr>
        <p:grpSpPr>
          <a:xfrm>
            <a:off x="3851920" y="1988840"/>
            <a:ext cx="360040" cy="1440160"/>
            <a:chOff x="5796136" y="1340768"/>
            <a:chExt cx="360040" cy="1440160"/>
          </a:xfrm>
        </p:grpSpPr>
        <p:grpSp>
          <p:nvGrpSpPr>
            <p:cNvPr id="20" name="Группа 130"/>
            <p:cNvGrpSpPr/>
            <p:nvPr/>
          </p:nvGrpSpPr>
          <p:grpSpPr>
            <a:xfrm>
              <a:off x="5796136" y="1340768"/>
              <a:ext cx="360040" cy="1440160"/>
              <a:chOff x="2204120" y="2501280"/>
              <a:chExt cx="360040" cy="1440160"/>
            </a:xfrm>
          </p:grpSpPr>
          <p:sp>
            <p:nvSpPr>
              <p:cNvPr id="76" name="Табличка 75"/>
              <p:cNvSpPr/>
              <p:nvPr/>
            </p:nvSpPr>
            <p:spPr>
              <a:xfrm>
                <a:off x="2204120" y="250128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И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7" name="Табличка 76"/>
              <p:cNvSpPr/>
              <p:nvPr/>
            </p:nvSpPr>
            <p:spPr>
              <a:xfrm>
                <a:off x="2204120" y="358140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Ь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1" name="Группа 130"/>
            <p:cNvGrpSpPr/>
            <p:nvPr/>
          </p:nvGrpSpPr>
          <p:grpSpPr>
            <a:xfrm>
              <a:off x="5796136" y="1700808"/>
              <a:ext cx="360040" cy="720080"/>
              <a:chOff x="763960" y="2861320"/>
              <a:chExt cx="360040" cy="720080"/>
            </a:xfrm>
          </p:grpSpPr>
          <p:sp>
            <p:nvSpPr>
              <p:cNvPr id="74" name="Табличка 73"/>
              <p:cNvSpPr/>
              <p:nvPr/>
            </p:nvSpPr>
            <p:spPr>
              <a:xfrm>
                <a:off x="763960" y="286132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5" name="Табличка 74"/>
              <p:cNvSpPr/>
              <p:nvPr/>
            </p:nvSpPr>
            <p:spPr>
              <a:xfrm>
                <a:off x="763960" y="3221360"/>
                <a:ext cx="360040" cy="360040"/>
              </a:xfrm>
              <a:prstGeom prst="plaqu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002060"/>
                    </a:solidFill>
                  </a:rPr>
                  <a:t>Т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68" name="Управляющая кнопка: возврат 67">
            <a:hlinkClick r:id="rId6" action="ppaction://hlinksldjump" highlightClick="1"/>
          </p:cNvPr>
          <p:cNvSpPr/>
          <p:nvPr/>
        </p:nvSpPr>
        <p:spPr>
          <a:xfrm flipH="1">
            <a:off x="251520" y="5949280"/>
            <a:ext cx="360040" cy="360040"/>
          </a:xfrm>
          <a:prstGeom prst="actionButtonReturn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  <p:sp>
        <p:nvSpPr>
          <p:cNvPr id="63" name="Управляющая кнопка: домой 62">
            <a:hlinkClick r:id="" action="ppaction://hlinkshowjump?jump=endshow" highlightClick="1"/>
          </p:cNvPr>
          <p:cNvSpPr/>
          <p:nvPr/>
        </p:nvSpPr>
        <p:spPr>
          <a:xfrm>
            <a:off x="8532440" y="5949280"/>
            <a:ext cx="360040" cy="360040"/>
          </a:xfrm>
          <a:prstGeom prst="actionButtonHom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   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шебство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</p:childTnLst>
        </p:cTn>
      </p:par>
    </p:tnLst>
    <p:bldLst>
      <p:bldP spid="213" grpId="0" animBg="1"/>
      <p:bldP spid="210" grpId="0" animBg="1"/>
      <p:bldP spid="210" grpId="1" animBg="1"/>
      <p:bldP spid="68" grpId="0" animBg="1"/>
      <p:bldP spid="6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897</Words>
  <Application>Microsoft Office PowerPoint</Application>
  <PresentationFormat>Экран (4:3)</PresentationFormat>
  <Paragraphs>516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Коломенская В.Г.</cp:lastModifiedBy>
  <cp:revision>110</cp:revision>
  <dcterms:modified xsi:type="dcterms:W3CDTF">2015-02-16T07:42:23Z</dcterms:modified>
</cp:coreProperties>
</file>