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4" r:id="rId3"/>
    <p:sldId id="256" r:id="rId4"/>
    <p:sldId id="265" r:id="rId5"/>
    <p:sldId id="257" r:id="rId6"/>
    <p:sldId id="261" r:id="rId7"/>
    <p:sldId id="258" r:id="rId8"/>
    <p:sldId id="259" r:id="rId9"/>
    <p:sldId id="260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30A0"/>
    <a:srgbClr val="4010C6"/>
    <a:srgbClr val="C21494"/>
    <a:srgbClr val="FBD3F1"/>
    <a:srgbClr val="2314EC"/>
    <a:srgbClr val="FDCFF4"/>
    <a:srgbClr val="72E9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14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E23EE-E86C-4ED2-A350-79CDA8122EDC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A62-4534-4BF1-B4B2-A7A1C7FD3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290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E23EE-E86C-4ED2-A350-79CDA8122EDC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A62-4534-4BF1-B4B2-A7A1C7FD3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307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E23EE-E86C-4ED2-A350-79CDA8122EDC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A62-4534-4BF1-B4B2-A7A1C7FD3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85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E23EE-E86C-4ED2-A350-79CDA8122EDC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A62-4534-4BF1-B4B2-A7A1C7FD3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763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E23EE-E86C-4ED2-A350-79CDA8122EDC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A62-4534-4BF1-B4B2-A7A1C7FD3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545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E23EE-E86C-4ED2-A350-79CDA8122EDC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A62-4534-4BF1-B4B2-A7A1C7FD3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297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E23EE-E86C-4ED2-A350-79CDA8122EDC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A62-4534-4BF1-B4B2-A7A1C7FD3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504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E23EE-E86C-4ED2-A350-79CDA8122EDC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A62-4534-4BF1-B4B2-A7A1C7FD3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350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E23EE-E86C-4ED2-A350-79CDA8122EDC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A62-4534-4BF1-B4B2-A7A1C7FD3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8539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E23EE-E86C-4ED2-A350-79CDA8122EDC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A62-4534-4BF1-B4B2-A7A1C7FD3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09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E23EE-E86C-4ED2-A350-79CDA8122EDC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46A62-4534-4BF1-B4B2-A7A1C7FD3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72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E23EE-E86C-4ED2-A350-79CDA8122EDC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46A62-4534-4BF1-B4B2-A7A1C7FD32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691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1974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23280" y="3840179"/>
            <a:ext cx="5577972" cy="2531462"/>
          </a:xfrm>
          <a:prstGeom prst="rect">
            <a:avLst/>
          </a:prstGeom>
          <a:noFill/>
          <a:effectLst>
            <a:glow rad="127000">
              <a:schemeClr val="accent1">
                <a:alpha val="80000"/>
              </a:schemeClr>
            </a:glow>
            <a:outerShdw blurRad="50800" dist="50800" dir="5400000" algn="ctr" rotWithShape="0">
              <a:schemeClr val="tx1">
                <a:lumMod val="95000"/>
                <a:lumOff val="5000"/>
              </a:schemeClr>
            </a:outerShdw>
          </a:effectLst>
        </p:spPr>
        <p:txBody>
          <a:bodyPr wrap="square" lIns="68580" tIns="34290" rIns="68580" bIns="34290">
            <a:spAutoFit/>
            <a:scene3d>
              <a:camera prst="orthographicFront">
                <a:rot lat="0" lon="21299997" rev="0"/>
              </a:camera>
              <a:lightRig rig="threePt" dir="t"/>
            </a:scene3d>
            <a:sp3d/>
          </a:bodyPr>
          <a:lstStyle/>
          <a:p>
            <a:pPr algn="ctr"/>
            <a:r>
              <a:rPr lang="ru-RU" sz="4000" b="1" dirty="0">
                <a:ln w="13462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53000">
                      <a:srgbClr val="FF0000"/>
                    </a:gs>
                    <a:gs pos="16000">
                      <a:schemeClr val="accent4">
                        <a:lumMod val="95000"/>
                        <a:lumOff val="5000"/>
                      </a:schemeClr>
                    </a:gs>
                    <a:gs pos="67000">
                      <a:schemeClr val="accent4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glow rad="1270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</a:rPr>
              <a:t>Ответственность за </a:t>
            </a:r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53000">
                      <a:srgbClr val="FF0000"/>
                    </a:gs>
                    <a:gs pos="16000">
                      <a:schemeClr val="accent4">
                        <a:lumMod val="95000"/>
                        <a:lumOff val="5000"/>
                      </a:schemeClr>
                    </a:gs>
                    <a:gs pos="67000">
                      <a:schemeClr val="accent4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glow rad="1270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</a:rPr>
              <a:t>непосещение </a:t>
            </a:r>
            <a:r>
              <a:rPr lang="ru-RU" sz="4000" b="1" dirty="0">
                <a:ln w="13462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53000">
                      <a:srgbClr val="FF0000"/>
                    </a:gs>
                    <a:gs pos="16000">
                      <a:schemeClr val="accent4">
                        <a:lumMod val="95000"/>
                        <a:lumOff val="5000"/>
                      </a:schemeClr>
                    </a:gs>
                    <a:gs pos="67000">
                      <a:schemeClr val="accent4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glow rad="1270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</a:rPr>
              <a:t>школы, </a:t>
            </a:r>
          </a:p>
          <a:p>
            <a:pPr algn="ctr"/>
            <a:r>
              <a:rPr lang="ru-RU" sz="4000" b="1" dirty="0">
                <a:ln w="13462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53000">
                      <a:srgbClr val="FF0000"/>
                    </a:gs>
                    <a:gs pos="16000">
                      <a:schemeClr val="accent4">
                        <a:lumMod val="95000"/>
                        <a:lumOff val="5000"/>
                      </a:schemeClr>
                    </a:gs>
                    <a:gs pos="67000">
                      <a:schemeClr val="accent4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glow rad="1270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</a:rPr>
              <a:t>пропуски уроков без уважительных </a:t>
            </a:r>
            <a:r>
              <a:rPr lang="ru-RU" sz="4000" b="1" dirty="0" smtClean="0">
                <a:ln w="13462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53000">
                      <a:srgbClr val="FF0000"/>
                    </a:gs>
                    <a:gs pos="16000">
                      <a:schemeClr val="accent4">
                        <a:lumMod val="95000"/>
                        <a:lumOff val="5000"/>
                      </a:schemeClr>
                    </a:gs>
                    <a:gs pos="67000">
                      <a:schemeClr val="accent4">
                        <a:lumMod val="60000"/>
                      </a:schemeClr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effectLst>
                  <a:glow rad="127000">
                    <a:schemeClr val="bg1"/>
                  </a:glow>
                  <a:outerShdw dist="38100" dir="2700000" algn="bl" rotWithShape="0">
                    <a:schemeClr val="accent5"/>
                  </a:outerShdw>
                </a:effectLst>
              </a:rPr>
              <a:t>причин.</a:t>
            </a:r>
            <a:endParaRPr lang="ru-RU" sz="4000" b="1" dirty="0">
              <a:ln w="13462">
                <a:solidFill>
                  <a:schemeClr val="bg1"/>
                </a:solidFill>
                <a:prstDash val="solid"/>
              </a:ln>
              <a:gradFill flip="none" rotWithShape="1">
                <a:gsLst>
                  <a:gs pos="53000">
                    <a:srgbClr val="FF0000"/>
                  </a:gs>
                  <a:gs pos="16000">
                    <a:schemeClr val="accent4">
                      <a:lumMod val="95000"/>
                      <a:lumOff val="5000"/>
                    </a:schemeClr>
                  </a:gs>
                  <a:gs pos="67000">
                    <a:schemeClr val="accent4">
                      <a:lumMod val="60000"/>
                    </a:schemeClr>
                  </a:gs>
                </a:gsLst>
                <a:path path="circle">
                  <a:fillToRect l="50000" t="130000" r="50000" b="-30000"/>
                </a:path>
                <a:tileRect/>
              </a:gradFill>
              <a:effectLst>
                <a:glow rad="127000">
                  <a:schemeClr val="bg1"/>
                </a:glow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168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02944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293" y="4439244"/>
            <a:ext cx="9015414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дать каждому ребёнку тот уровень образования и воспитания, который поможет ему найти своё место в жизни, а также развить свои потенциальные способности</a:t>
            </a:r>
            <a:r>
              <a:rPr lang="ru-RU" sz="2400" b="1" dirty="0" smtClean="0">
                <a:solidFill>
                  <a:srgbClr val="C0000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</a:rPr>
              <a:t>Задача каждого образовательного учреждения обеспечить права всех граждан на получение  образования, сохранить контингент  обучающихся до окончания ими   образовательного учреждения. 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-1123616" y="-100013"/>
            <a:ext cx="1124359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4010C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ОСНОВНАЯ ЗАДАЧА ОБРАЗОВАНИЯ:</a:t>
            </a:r>
          </a:p>
        </p:txBody>
      </p:sp>
    </p:spTree>
    <p:extLst>
      <p:ext uri="{BB962C8B-B14F-4D97-AF65-F5344CB8AC3E}">
        <p14:creationId xmlns:p14="http://schemas.microsoft.com/office/powerpoint/2010/main" val="388669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-111622"/>
            <a:ext cx="91440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4000" b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2314EC"/>
                </a:solidFill>
                <a:effectLst>
                  <a:glow rad="63500">
                    <a:schemeClr val="accent1">
                      <a:lumMod val="50000"/>
                      <a:alpha val="40000"/>
                    </a:schemeClr>
                  </a:glow>
                </a:effectLst>
              </a:rPr>
              <a:t>Права, обязанности и ответственность обучающихся за пропуски уроков без уважительной причины. </a:t>
            </a:r>
            <a:endParaRPr lang="ru-RU" sz="4000" b="1" cap="none" spc="0" dirty="0">
              <a:ln w="12700" cmpd="sng">
                <a:solidFill>
                  <a:schemeClr val="accent4"/>
                </a:solidFill>
                <a:prstDash val="solid"/>
              </a:ln>
              <a:solidFill>
                <a:srgbClr val="2314EC"/>
              </a:solidFill>
              <a:effectLst>
                <a:glow rad="63500">
                  <a:schemeClr val="accent1">
                    <a:lumMod val="50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210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19913113">
            <a:off x="6286065" y="800906"/>
            <a:ext cx="2745290" cy="4351338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7030A0"/>
                </a:solidFill>
              </a:rPr>
              <a:t>Но пропуск пропуску </a:t>
            </a:r>
            <a:r>
              <a:rPr lang="ru-RU" sz="1800" b="1" dirty="0" smtClean="0">
                <a:solidFill>
                  <a:srgbClr val="7030A0"/>
                </a:solidFill>
              </a:rPr>
              <a:t>рознь.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rgbClr val="7030A0"/>
                </a:solidFill>
              </a:rPr>
              <a:t>По </a:t>
            </a:r>
            <a:r>
              <a:rPr lang="ru-RU" sz="1800" b="1" dirty="0">
                <a:solidFill>
                  <a:srgbClr val="7030A0"/>
                </a:solidFill>
              </a:rPr>
              <a:t>уважительной причине – это оправдано.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 smtClean="0">
                <a:solidFill>
                  <a:srgbClr val="7030A0"/>
                </a:solidFill>
              </a:rPr>
              <a:t>А </a:t>
            </a:r>
            <a:r>
              <a:rPr lang="ru-RU" sz="1800" b="1" dirty="0">
                <a:solidFill>
                  <a:srgbClr val="7030A0"/>
                </a:solidFill>
              </a:rPr>
              <a:t>если ученик избегает школу преднамеренно, без разрешения, веских оснований?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7030A0"/>
                </a:solidFill>
              </a:rPr>
              <a:t>Это тревожный сигнал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91951" y="-190203"/>
            <a:ext cx="57891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Пропуски занятий 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709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2155" y="942139"/>
            <a:ext cx="3762657" cy="4329114"/>
          </a:xfrm>
          <a:noFill/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200" dirty="0" smtClean="0">
                <a:solidFill>
                  <a:schemeClr val="bg1"/>
                </a:solidFill>
              </a:rPr>
              <a:t>-Предъявить документы, объясняющие причины отсутствия на учебных занятиях;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200" dirty="0" smtClean="0">
                <a:solidFill>
                  <a:schemeClr val="bg1"/>
                </a:solidFill>
              </a:rPr>
              <a:t>-участвовать лично или через родителей (законных представителей) в рассмотрении вопросов посещаемости и пропусков занятий.</a:t>
            </a:r>
          </a:p>
          <a:p>
            <a:pPr marL="0" indent="0">
              <a:buNone/>
            </a:pPr>
            <a:endParaRPr lang="ru-RU" sz="2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2130" y="26371"/>
            <a:ext cx="86397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C21494"/>
                </a:solidFill>
                <a:effectLst>
                  <a:outerShdw dist="38100" dir="2640000" algn="bl" rotWithShape="0">
                    <a:schemeClr val="accent1"/>
                  </a:outerShdw>
                </a:effectLst>
              </a:rPr>
              <a:t>Обучающийся имеет право:</a:t>
            </a:r>
            <a:endParaRPr lang="ru-RU" sz="5400" b="1" cap="none" spc="0" dirty="0">
              <a:ln w="12700">
                <a:solidFill>
                  <a:schemeClr val="accent1"/>
                </a:solidFill>
                <a:prstDash val="solid"/>
              </a:ln>
              <a:solidFill>
                <a:srgbClr val="C21494"/>
              </a:solid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723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037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1" y="1401106"/>
            <a:ext cx="3943350" cy="3499507"/>
          </a:xfrm>
          <a:solidFill>
            <a:srgbClr val="FBD3F1"/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-Посещать учебные занятия согласно учебному плану и расписанию учебных занятий;</a:t>
            </a:r>
          </a:p>
          <a:p>
            <a:pPr marL="0" indent="0">
              <a:buNone/>
            </a:pPr>
            <a:r>
              <a:rPr lang="ru-RU" dirty="0" smtClean="0"/>
              <a:t>-независимо от причины пропуска изучить материал уроков и сдать пропущенный теоритический материал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19440" y="238888"/>
            <a:ext cx="6410025" cy="923330"/>
          </a:xfrm>
          <a:prstGeom prst="rect">
            <a:avLst/>
          </a:prstGeom>
        </p:spPr>
        <p:style>
          <a:lnRef idx="1">
            <a:schemeClr val="accent1"/>
          </a:lnRef>
          <a:fillRef idx="1003">
            <a:schemeClr val="lt2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0"/>
                <a:solidFill>
                  <a:srgbClr val="4010C6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Обучающий обязан</a:t>
            </a:r>
            <a:endParaRPr lang="ru-RU" sz="5400" b="1" cap="none" spc="50" dirty="0">
              <a:ln w="0"/>
              <a:solidFill>
                <a:srgbClr val="4010C6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07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650" y="1897201"/>
            <a:ext cx="5678350" cy="3813199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1378521"/>
            <a:ext cx="4286250" cy="5127558"/>
          </a:xfrm>
        </p:spPr>
        <p:txBody>
          <a:bodyPr wrap="square" anchor="b" anchorCtr="1">
            <a:spAutoFit/>
          </a:bodyPr>
          <a:lstStyle/>
          <a:p>
            <a:pPr marL="0" indent="0">
              <a:buNone/>
            </a:pPr>
            <a:r>
              <a:rPr lang="ru-RU" sz="2200" b="1" dirty="0" smtClean="0">
                <a:solidFill>
                  <a:srgbClr val="C21494"/>
                </a:solidFill>
              </a:rPr>
              <a:t>-Ученик предоставляет объяснительную о причине пропуска;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rgbClr val="C21494"/>
                </a:solidFill>
              </a:rPr>
              <a:t>-индивидуальная беседа классного руководителя с учеником;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rgbClr val="C21494"/>
                </a:solidFill>
              </a:rPr>
              <a:t>-</a:t>
            </a:r>
            <a:r>
              <a:rPr lang="ru-RU" sz="2200" b="1" dirty="0">
                <a:solidFill>
                  <a:srgbClr val="C21494"/>
                </a:solidFill>
              </a:rPr>
              <a:t>и</a:t>
            </a:r>
            <a:r>
              <a:rPr lang="ru-RU" sz="2200" b="1" dirty="0" smtClean="0">
                <a:solidFill>
                  <a:srgbClr val="C21494"/>
                </a:solidFill>
              </a:rPr>
              <a:t>ндивидуальный контроль учёта посещаемости учащегося;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rgbClr val="C21494"/>
                </a:solidFill>
              </a:rPr>
              <a:t>-приглашение на Педагогический совет;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rgbClr val="C21494"/>
                </a:solidFill>
              </a:rPr>
              <a:t>-вызов на Совет по профилактики правонарушений;</a:t>
            </a:r>
          </a:p>
          <a:p>
            <a:pPr marL="0" indent="0">
              <a:buNone/>
            </a:pPr>
            <a:r>
              <a:rPr lang="ru-RU" sz="2200" b="1" dirty="0" smtClean="0">
                <a:solidFill>
                  <a:srgbClr val="C21494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2200" dirty="0"/>
              <a:t>-</a:t>
            </a:r>
            <a:r>
              <a:rPr lang="ru-RU" sz="2200" dirty="0" smtClean="0"/>
              <a:t> </a:t>
            </a:r>
            <a:endParaRPr lang="ru-RU" sz="2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779" y="0"/>
            <a:ext cx="910922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В случае пропуска уроков без уважительной причины к обучающему принимаются меры воздействия</a:t>
            </a:r>
            <a:endParaRPr lang="ru-RU" sz="3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778" y="5710400"/>
            <a:ext cx="910922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C21494"/>
                </a:solidFill>
              </a:rPr>
              <a:t>-вызов на Комиссию по делам несовершеннолетних и защите их прав;</a:t>
            </a:r>
          </a:p>
          <a:p>
            <a:r>
              <a:rPr lang="ru-RU" sz="2200" b="1" dirty="0" smtClean="0">
                <a:solidFill>
                  <a:srgbClr val="C21494"/>
                </a:solidFill>
              </a:rPr>
              <a:t>-постановка обучающего на внутришкольный учёт. </a:t>
            </a:r>
            <a:endParaRPr lang="ru-RU" sz="2200" b="1" dirty="0">
              <a:solidFill>
                <a:srgbClr val="C214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295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437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-20304" y="47684"/>
            <a:ext cx="916430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50" dirty="0" smtClean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Родители обучающихся обязаны</a:t>
            </a:r>
            <a:endParaRPr lang="ru-RU" sz="4800" b="1" cap="none" spc="50" dirty="0">
              <a:ln w="0"/>
              <a:solidFill>
                <a:srgbClr val="FF00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4388" y="878681"/>
            <a:ext cx="702945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</a:rPr>
              <a:t>-В течение 3-х часов уведомить классного руководителя об отсутствии ребёнка, указать причины и сроки пропуска;</a:t>
            </a:r>
          </a:p>
          <a:p>
            <a:r>
              <a:rPr lang="ru-RU" sz="2200" b="1" dirty="0" smtClean="0">
                <a:solidFill>
                  <a:schemeClr val="bg1"/>
                </a:solidFill>
              </a:rPr>
              <a:t>-в течении двух дней предоставить </a:t>
            </a:r>
          </a:p>
          <a:p>
            <a:r>
              <a:rPr lang="ru-RU" sz="2200" b="1" dirty="0" smtClean="0">
                <a:solidFill>
                  <a:schemeClr val="bg1"/>
                </a:solidFill>
              </a:rPr>
              <a:t>документ, подтверждающий причину </a:t>
            </a:r>
          </a:p>
          <a:p>
            <a:r>
              <a:rPr lang="ru-RU" sz="2200" b="1" dirty="0" smtClean="0">
                <a:solidFill>
                  <a:schemeClr val="bg1"/>
                </a:solidFill>
              </a:rPr>
              <a:t>пропусков (справка, записка от </a:t>
            </a:r>
          </a:p>
          <a:p>
            <a:r>
              <a:rPr lang="ru-RU" sz="2200" b="1" dirty="0" smtClean="0">
                <a:solidFill>
                  <a:schemeClr val="bg1"/>
                </a:solidFill>
              </a:rPr>
              <a:t>родителей, заявление);</a:t>
            </a:r>
          </a:p>
          <a:p>
            <a:r>
              <a:rPr lang="ru-RU" sz="2200" b="1" dirty="0" smtClean="0">
                <a:solidFill>
                  <a:schemeClr val="bg1"/>
                </a:solidFill>
              </a:rPr>
              <a:t>-явиться в школу по требованию </a:t>
            </a:r>
          </a:p>
          <a:p>
            <a:r>
              <a:rPr lang="ru-RU" sz="2200" b="1" dirty="0" smtClean="0">
                <a:solidFill>
                  <a:schemeClr val="bg1"/>
                </a:solidFill>
              </a:rPr>
              <a:t>администрации образовательного</a:t>
            </a:r>
          </a:p>
          <a:p>
            <a:r>
              <a:rPr lang="ru-RU" sz="2200" b="1" dirty="0" smtClean="0">
                <a:solidFill>
                  <a:schemeClr val="bg1"/>
                </a:solidFill>
              </a:rPr>
              <a:t> учреждения, педагога или классного руководителя</a:t>
            </a:r>
            <a:r>
              <a:rPr lang="ru-RU" sz="2000" b="1" dirty="0" smtClean="0">
                <a:solidFill>
                  <a:schemeClr val="bg1"/>
                </a:solidFill>
              </a:rPr>
              <a:t>.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986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2451085"/>
            <a:ext cx="11515726" cy="4351338"/>
          </a:xfrm>
        </p:spPr>
        <p:txBody>
          <a:bodyPr>
            <a:normAutofit/>
          </a:bodyPr>
          <a:lstStyle/>
          <a:p>
            <a:pPr marL="457200" lvl="1" indent="0" algn="just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bg1"/>
                </a:solidFill>
              </a:rPr>
              <a:t>                -Обстоятельствами чрезвычайного, </a:t>
            </a:r>
          </a:p>
          <a:p>
            <a:pPr marL="457200" lvl="1" indent="0" algn="just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bg1"/>
                </a:solidFill>
              </a:rPr>
              <a:t>                  непредвиденного характера </a:t>
            </a:r>
          </a:p>
          <a:p>
            <a:pPr marL="457200" lvl="1" indent="0" algn="just">
              <a:spcBef>
                <a:spcPts val="0"/>
              </a:spcBef>
              <a:buNone/>
            </a:pP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               -медицинская справка </a:t>
            </a:r>
          </a:p>
          <a:p>
            <a:pPr marL="457200" lvl="1" indent="0" algn="just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bg1"/>
                </a:solidFill>
              </a:rPr>
              <a:t>                -заявление или заявление от </a:t>
            </a:r>
          </a:p>
          <a:p>
            <a:pPr marL="457200" lvl="1" indent="0" algn="just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bg1"/>
                </a:solidFill>
              </a:rPr>
              <a:t>                 родителей (законных  представителей)</a:t>
            </a:r>
          </a:p>
          <a:p>
            <a:pPr marL="457200" lvl="1" indent="0" algn="just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bg1"/>
                </a:solidFill>
              </a:rPr>
              <a:t>                -приказ директора ОУ об освобождении </a:t>
            </a:r>
          </a:p>
          <a:p>
            <a:pPr marL="457200" lvl="1" indent="0" algn="just">
              <a:spcBef>
                <a:spcPts val="0"/>
              </a:spcBef>
              <a:buNone/>
            </a:pP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                 занятий</a:t>
            </a:r>
          </a:p>
          <a:p>
            <a:pPr marL="457200" lvl="1" indent="0" algn="just">
              <a:spcBef>
                <a:spcPts val="0"/>
              </a:spcBef>
              <a:buNone/>
            </a:pPr>
            <a:r>
              <a:rPr lang="ru-RU" b="1" dirty="0" smtClean="0">
                <a:solidFill>
                  <a:schemeClr val="bg1"/>
                </a:solidFill>
              </a:rPr>
              <a:t>                -справка из военкомата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6697" y="811059"/>
            <a:ext cx="767238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Пропуски по уважительной причине должны быть сопровождены</a:t>
            </a:r>
          </a:p>
          <a:p>
            <a:pPr algn="ctr"/>
            <a:r>
              <a:rPr lang="ru-RU" sz="36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соответствующим документом</a:t>
            </a:r>
            <a:endParaRPr lang="ru-RU" sz="36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1604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00301" y="939800"/>
            <a:ext cx="535781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solidFill>
                  <a:schemeClr val="bg1"/>
                </a:solidFill>
              </a:rPr>
              <a:t>Ты думаешь, что ты для кого-то учишься в школе? Ты для себя учишься! Всё, что в своё время пропустишь-потом не наверстать.</a:t>
            </a:r>
          </a:p>
          <a:p>
            <a:pPr marL="0" indent="0">
              <a:buNone/>
            </a:pPr>
            <a:r>
              <a:rPr lang="ru-RU" sz="3200" b="1" dirty="0" smtClean="0">
                <a:solidFill>
                  <a:schemeClr val="bg1"/>
                </a:solidFill>
              </a:rPr>
              <a:t>Ведь время в спять не повернуть!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22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338</TotalTime>
  <Words>372</Words>
  <Application>Microsoft Office PowerPoint</Application>
  <PresentationFormat>Экран (4:3)</PresentationFormat>
  <Paragraphs>53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</dc:creator>
  <cp:lastModifiedBy>alex</cp:lastModifiedBy>
  <cp:revision>28</cp:revision>
  <dcterms:created xsi:type="dcterms:W3CDTF">2016-10-12T08:13:51Z</dcterms:created>
  <dcterms:modified xsi:type="dcterms:W3CDTF">2016-10-16T06:28:59Z</dcterms:modified>
</cp:coreProperties>
</file>