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56" r:id="rId4"/>
    <p:sldId id="265" r:id="rId5"/>
    <p:sldId id="257" r:id="rId6"/>
    <p:sldId id="261" r:id="rId7"/>
    <p:sldId id="258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4010C6"/>
    <a:srgbClr val="C21494"/>
    <a:srgbClr val="FBD3F1"/>
    <a:srgbClr val="2314EC"/>
    <a:srgbClr val="FDCFF4"/>
    <a:srgbClr val="72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4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9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4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5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3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23EE-E86C-4ED2-A350-79CDA8122EDC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6A62-4534-4BF1-B4B2-A7A1C7FD32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9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74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3280" y="3840179"/>
            <a:ext cx="5577972" cy="2531462"/>
          </a:xfrm>
          <a:prstGeom prst="rect">
            <a:avLst/>
          </a:prstGeom>
          <a:noFill/>
          <a:effectLst>
            <a:glow rad="127000">
              <a:schemeClr val="accent1">
                <a:alpha val="80000"/>
              </a:schemeClr>
            </a:glow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 wrap="square" lIns="68580" tIns="34290" rIns="68580" bIns="34290">
            <a:spAutoFit/>
            <a:scene3d>
              <a:camera prst="orthographicFront">
                <a:rot lat="0" lon="21299997" rev="0"/>
              </a:camera>
              <a:lightRig rig="threePt" dir="t"/>
            </a:scene3d>
            <a:sp3d/>
          </a:bodyPr>
          <a:lstStyle/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53000">
                      <a:srgbClr val="FF0000"/>
                    </a:gs>
                    <a:gs pos="16000">
                      <a:schemeClr val="accent4">
                        <a:lumMod val="95000"/>
                        <a:lumOff val="5000"/>
                      </a:schemeClr>
                    </a:gs>
                    <a:gs pos="67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27000">
                    <a:schemeClr val="bg1"/>
                  </a:glow>
                  <a:outerShdw dist="38100" dir="2700000" algn="bl" rotWithShape="0">
                    <a:schemeClr val="accent5"/>
                  </a:outerShdw>
                </a:effectLst>
              </a:rPr>
              <a:t>Ответственность за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53000">
                      <a:srgbClr val="FF0000"/>
                    </a:gs>
                    <a:gs pos="16000">
                      <a:schemeClr val="accent4">
                        <a:lumMod val="95000"/>
                        <a:lumOff val="5000"/>
                      </a:schemeClr>
                    </a:gs>
                    <a:gs pos="67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27000">
                    <a:schemeClr val="bg1"/>
                  </a:glow>
                  <a:outerShdw dist="38100" dir="2700000" algn="bl" rotWithShape="0">
                    <a:schemeClr val="accent5"/>
                  </a:outerShdw>
                </a:effectLst>
              </a:rPr>
              <a:t>непосещение </a:t>
            </a: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53000">
                      <a:srgbClr val="FF0000"/>
                    </a:gs>
                    <a:gs pos="16000">
                      <a:schemeClr val="accent4">
                        <a:lumMod val="95000"/>
                        <a:lumOff val="5000"/>
                      </a:schemeClr>
                    </a:gs>
                    <a:gs pos="67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27000">
                    <a:schemeClr val="bg1"/>
                  </a:glow>
                  <a:outerShdw dist="38100" dir="2700000" algn="bl" rotWithShape="0">
                    <a:schemeClr val="accent5"/>
                  </a:outerShdw>
                </a:effectLst>
              </a:rPr>
              <a:t>школы, </a:t>
            </a:r>
          </a:p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53000">
                      <a:srgbClr val="FF0000"/>
                    </a:gs>
                    <a:gs pos="16000">
                      <a:schemeClr val="accent4">
                        <a:lumMod val="95000"/>
                        <a:lumOff val="5000"/>
                      </a:schemeClr>
                    </a:gs>
                    <a:gs pos="67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27000">
                    <a:schemeClr val="bg1"/>
                  </a:glow>
                  <a:outerShdw dist="38100" dir="2700000" algn="bl" rotWithShape="0">
                    <a:schemeClr val="accent5"/>
                  </a:outerShdw>
                </a:effectLst>
              </a:rPr>
              <a:t>пропуски уроков без уважительных </a:t>
            </a:r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53000">
                      <a:srgbClr val="FF0000"/>
                    </a:gs>
                    <a:gs pos="16000">
                      <a:schemeClr val="accent4">
                        <a:lumMod val="95000"/>
                        <a:lumOff val="5000"/>
                      </a:schemeClr>
                    </a:gs>
                    <a:gs pos="67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glow rad="127000">
                    <a:schemeClr val="bg1"/>
                  </a:glow>
                  <a:outerShdw dist="38100" dir="2700000" algn="bl" rotWithShape="0">
                    <a:schemeClr val="accent5"/>
                  </a:outerShdw>
                </a:effectLst>
              </a:rPr>
              <a:t>причин.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53000">
                    <a:srgbClr val="FF0000"/>
                  </a:gs>
                  <a:gs pos="16000">
                    <a:schemeClr val="accent4">
                      <a:lumMod val="95000"/>
                      <a:lumOff val="5000"/>
                    </a:schemeClr>
                  </a:gs>
                  <a:gs pos="67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glow rad="127000">
                  <a:schemeClr val="bg1"/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6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301" y="939800"/>
            <a:ext cx="53578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Ты думаешь, что ты для кого-то учишься в школе? Ты для себя учишься! Всё, что в своё время пропустишь-потом не наверстать.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Ведь время в спять не повернуть!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" y="4439244"/>
            <a:ext cx="90154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дать каждому ребёнку тот уровень образования и воспитания, который поможет ему найти своё место в жизни, а также развить свои потенциальные способности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Задача каждого образовательного учреждения обеспечить права всех граждан на получение  образования, сохранить контингент  обучающихся до окончания ими   образовательного учреждения.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123616" y="-100013"/>
            <a:ext cx="11243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010C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ОСНОВНАЯ ЗАДАЧА ОБРАЗОВАНИЯ:</a:t>
            </a:r>
          </a:p>
        </p:txBody>
      </p:sp>
    </p:spTree>
    <p:extLst>
      <p:ext uri="{BB962C8B-B14F-4D97-AF65-F5344CB8AC3E}">
        <p14:creationId xmlns:p14="http://schemas.microsoft.com/office/powerpoint/2010/main" val="38866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1162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2314EC"/>
                </a:solidFill>
                <a:effectLst>
                  <a:glow rad="63500">
                    <a:schemeClr val="accent1">
                      <a:lumMod val="50000"/>
                      <a:alpha val="40000"/>
                    </a:schemeClr>
                  </a:glow>
                </a:effectLst>
              </a:rPr>
              <a:t>Права, обязанности и ответственность обучающихся за пропуски уроков без уважительной причины. 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2314EC"/>
              </a:solidFill>
              <a:effectLst>
                <a:glow rad="63500">
                  <a:schemeClr val="accent1">
                    <a:lumMod val="5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1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9913113">
            <a:off x="6286065" y="800906"/>
            <a:ext cx="274529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Но пропуск пропуску </a:t>
            </a:r>
            <a:r>
              <a:rPr lang="ru-RU" sz="1800" b="1" dirty="0" smtClean="0">
                <a:solidFill>
                  <a:srgbClr val="7030A0"/>
                </a:solidFill>
              </a:rPr>
              <a:t>рознь.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По </a:t>
            </a:r>
            <a:r>
              <a:rPr lang="ru-RU" sz="1800" b="1" dirty="0">
                <a:solidFill>
                  <a:srgbClr val="7030A0"/>
                </a:solidFill>
              </a:rPr>
              <a:t>уважительной причине – это оправдано.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А </a:t>
            </a:r>
            <a:r>
              <a:rPr lang="ru-RU" sz="1800" b="1" dirty="0">
                <a:solidFill>
                  <a:srgbClr val="7030A0"/>
                </a:solidFill>
              </a:rPr>
              <a:t>если ученик избегает школу преднамеренно, без разрешения, веских оснований?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7030A0"/>
                </a:solidFill>
              </a:rPr>
              <a:t>Это тревожный сигнал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1951" y="-190203"/>
            <a:ext cx="578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Пропуски занятий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0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155" y="942139"/>
            <a:ext cx="3762657" cy="4329114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-Предъявить документы, объясняющие причины отсутствия на учебных занятиях;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-участвовать лично или через родителей (законных представителей) в рассмотрении вопросов посещаемости и пропусков занятий.</a:t>
            </a: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130" y="26371"/>
            <a:ext cx="8639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2149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Обучающийся имеет право: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21494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2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37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1401106"/>
            <a:ext cx="3943350" cy="3499507"/>
          </a:xfrm>
          <a:solidFill>
            <a:srgbClr val="FBD3F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-Посещать учебные занятия согласно учебному плану и расписанию учебных занятий;</a:t>
            </a:r>
          </a:p>
          <a:p>
            <a:pPr marL="0" indent="0">
              <a:buNone/>
            </a:pPr>
            <a:r>
              <a:rPr lang="ru-RU" dirty="0" smtClean="0"/>
              <a:t>-независимо от причины пропуска изучить материал уроков и сдать пропущенный теоритический материал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9440" y="238888"/>
            <a:ext cx="6410025" cy="92333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rgbClr val="4010C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Обучающий обязан</a:t>
            </a:r>
            <a:endParaRPr lang="ru-RU" sz="5400" b="1" cap="none" spc="50" dirty="0">
              <a:ln w="0"/>
              <a:solidFill>
                <a:srgbClr val="4010C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50" y="1897201"/>
            <a:ext cx="5678350" cy="38131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378521"/>
            <a:ext cx="4286250" cy="5127558"/>
          </a:xfrm>
        </p:spPr>
        <p:txBody>
          <a:bodyPr wrap="square" anchor="b" anchorCtr="1">
            <a:sp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-Ученик предоставляет объяснительную о причине пропуска;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-индивидуальная беседа классного руководителя с учеником;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-</a:t>
            </a:r>
            <a:r>
              <a:rPr lang="ru-RU" sz="2200" b="1" dirty="0">
                <a:solidFill>
                  <a:srgbClr val="C21494"/>
                </a:solidFill>
              </a:rPr>
              <a:t>и</a:t>
            </a:r>
            <a:r>
              <a:rPr lang="ru-RU" sz="2200" b="1" dirty="0" smtClean="0">
                <a:solidFill>
                  <a:srgbClr val="C21494"/>
                </a:solidFill>
              </a:rPr>
              <a:t>ндивидуальный контроль учёта посещаемости учащегося;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-приглашение на Педагогический совет;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-вызов на Совет по профилактики правонарушений;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C21494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200" dirty="0"/>
              <a:t>-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779" y="0"/>
            <a:ext cx="91092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случае пропуска уроков без уважительной причины к обучающему принимаются меры воздействия</a:t>
            </a:r>
            <a:endParaRPr lang="ru-RU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78" y="5710400"/>
            <a:ext cx="9109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21494"/>
                </a:solidFill>
              </a:rPr>
              <a:t>-вызов на Комиссию по делам несовершеннолетних и защите их прав;</a:t>
            </a:r>
          </a:p>
          <a:p>
            <a:r>
              <a:rPr lang="ru-RU" sz="2200" b="1" dirty="0" smtClean="0">
                <a:solidFill>
                  <a:srgbClr val="C21494"/>
                </a:solidFill>
              </a:rPr>
              <a:t>-постановка обучающего на внутришкольный учёт. </a:t>
            </a:r>
            <a:endParaRPr lang="ru-RU" sz="2200" b="1" dirty="0">
              <a:solidFill>
                <a:srgbClr val="C21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3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0304" y="47684"/>
            <a:ext cx="9164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Родители обучающихся обязаны</a:t>
            </a:r>
            <a:endParaRPr lang="ru-RU" sz="48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8" y="878681"/>
            <a:ext cx="7029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-В течение 3-х часов уведомить классного руководителя об отсутствии ребёнка, указать причины и сроки пропуска;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-в течении двух дней предоставить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документ, подтверждающий причину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пропусков (справка, записка от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родителей, заявление);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-явиться в школу по требованию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администрации образовательного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 учреждения, педагога или классного руководителя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2451085"/>
            <a:ext cx="11515726" cy="4351338"/>
          </a:xfrm>
        </p:spPr>
        <p:txBody>
          <a:bodyPr>
            <a:normAutofit/>
          </a:bodyPr>
          <a:lstStyle/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-Обстоятельствами чрезвычайного,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непредвиденного характера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-медицинская справка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-заявление или заявление от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родителей (законных  представителей)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-приказ директора ОУ об освобождении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занятий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-справка из военкомата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697" y="811059"/>
            <a:ext cx="76723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Пропуски по уважительной причине должны быть сопровождены</a:t>
            </a:r>
          </a:p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соответствующим документом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60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372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28</cp:revision>
  <dcterms:created xsi:type="dcterms:W3CDTF">2016-10-12T08:13:51Z</dcterms:created>
  <dcterms:modified xsi:type="dcterms:W3CDTF">2016-10-16T06:28:59Z</dcterms:modified>
</cp:coreProperties>
</file>