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9"/>
  </p:notesMasterIdLst>
  <p:handoutMasterIdLst>
    <p:handoutMasterId r:id="rId10"/>
  </p:handoutMasterIdLst>
  <p:sldIdLst>
    <p:sldId id="400" r:id="rId2"/>
    <p:sldId id="455" r:id="rId3"/>
    <p:sldId id="456" r:id="rId4"/>
    <p:sldId id="446" r:id="rId5"/>
    <p:sldId id="445" r:id="rId6"/>
    <p:sldId id="449" r:id="rId7"/>
    <p:sldId id="451" r:id="rId8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E0"/>
    <a:srgbClr val="002060"/>
    <a:srgbClr val="7E0000"/>
    <a:srgbClr val="E6D2D8"/>
    <a:srgbClr val="C89EAB"/>
    <a:srgbClr val="E9CDDA"/>
    <a:srgbClr val="E0D5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896" autoAdjust="0"/>
  </p:normalViewPr>
  <p:slideViewPr>
    <p:cSldViewPr>
      <p:cViewPr>
        <p:scale>
          <a:sx n="70" d="100"/>
          <a:sy n="70" d="100"/>
        </p:scale>
        <p:origin x="-1140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E02D53-BC14-4C81-9E66-718DC45E85D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2193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9E88FC-E124-4588-B807-BF808DD49B6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975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9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>
            <a:fillRect/>
          </a:stretch>
        </p:blipFill>
        <p:spPr bwMode="auto">
          <a:xfrm>
            <a:off x="4286250" y="785813"/>
            <a:ext cx="30003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143250"/>
            <a:ext cx="22860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7215188" y="142875"/>
            <a:ext cx="1714500" cy="714375"/>
            <a:chOff x="2712" y="3678"/>
            <a:chExt cx="683" cy="278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+mn-cs"/>
                </a:rPr>
                <a:t>Аттестация</a:t>
              </a:r>
              <a:endParaRPr lang="en-US" sz="2000" b="1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14313" y="3714750"/>
            <a:ext cx="3929062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FCC6-8919-40A6-ABCD-400DDB224EE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05856712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5299D-21E6-4D18-A3E5-7BCBCBE50DD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7388049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11734-023D-4956-9B6A-02134C187C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942765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14313" y="142875"/>
            <a:ext cx="8643937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602A43"/>
                </a:solidFill>
                <a:cs typeface="Arial" panose="020B0604020202020204" pitchFamily="34" charset="0"/>
              </a:rPr>
              <a:t>Министерство образования Московской области</a:t>
            </a:r>
          </a:p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8F4064"/>
                </a:solidFill>
                <a:cs typeface="Arial" panose="020B0604020202020204" pitchFamily="34" charset="0"/>
              </a:rPr>
              <a:t>ГОУ Педагогическая академия</a:t>
            </a:r>
            <a:endParaRPr lang="en-US" altLang="ru-RU" sz="2400" b="1" i="1" smtClean="0">
              <a:solidFill>
                <a:srgbClr val="8F4064"/>
              </a:solidFill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A69A-9D65-4773-A32E-3DF207C4294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783015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9A7A5-9CA5-4032-8B25-DDE6B6BCCD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4264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E81CD-1B35-4DE0-AA73-BD3417BE49B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1466929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33010-EB1F-490D-B6FB-2BA9B04B69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49164445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51FEA-D238-4E89-B69D-0E25841D4E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5587770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2947-62AA-4B72-AB59-ABCC22C9026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6037703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0A23-9925-4986-AC1E-27377329FAA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96642200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1937A-1EED-4BD9-AB8F-59CC66CEB1E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5704764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F06E-5B9A-49F0-950C-12332E0ABEC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29055327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1523D3-C940-431F-9C2D-6E8B6E1FEC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26" r:id="rId2"/>
    <p:sldLayoutId id="2147485327" r:id="rId3"/>
    <p:sldLayoutId id="2147485328" r:id="rId4"/>
    <p:sldLayoutId id="2147485329" r:id="rId5"/>
    <p:sldLayoutId id="2147485330" r:id="rId6"/>
    <p:sldLayoutId id="2147485331" r:id="rId7"/>
    <p:sldLayoutId id="2147485332" r:id="rId8"/>
    <p:sldLayoutId id="2147485333" r:id="rId9"/>
    <p:sldLayoutId id="2147485334" r:id="rId10"/>
    <p:sldLayoutId id="2147485335" r:id="rId11"/>
    <p:sldLayoutId id="2147485337" r:id="rId12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250825" y="5876925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" charset="0"/>
              </a:rPr>
              <a:t>22.08.2023</a:t>
            </a:r>
            <a:endParaRPr lang="en-US" altLang="ru-RU" sz="180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100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58775" y="1700213"/>
            <a:ext cx="8351838" cy="29591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Аттестация педагогических работников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в новом учебном году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на основании федеральных нормативных документов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247650" y="1387475"/>
            <a:ext cx="8694738" cy="14652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утверждении </a:t>
            </a:r>
            <a:r>
              <a:rPr lang="ru-RU" u="sng" dirty="0">
                <a:solidFill>
                  <a:srgbClr val="002060"/>
                </a:solidFill>
              </a:rPr>
              <a:t>Порядка проведения аттестации </a:t>
            </a:r>
            <a:r>
              <a:rPr lang="ru-RU" dirty="0">
                <a:solidFill>
                  <a:srgbClr val="002060"/>
                </a:solidFill>
              </a:rPr>
              <a:t>педагогических работников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 01 сентября 2023 г.)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7650" y="2608263"/>
            <a:ext cx="704850" cy="779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rgbClr val="E3D9D3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1042988" y="4870450"/>
            <a:ext cx="7905750" cy="1727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Постановление Правительства РФ от 21 февраля 2022 г. N 225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"Об утверждении номенклатуры должностей педагогических работников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организаций, осуществляющих образовательную деятельность,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должностей руководителей образовательных организаций"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68585" y="5301208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2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427300" y="3618336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7" name="AutoShape 8"/>
          <p:cNvSpPr>
            <a:spLocks noChangeArrowheads="1"/>
          </p:cNvSpPr>
          <p:nvPr/>
        </p:nvSpPr>
        <p:spPr bwMode="gray">
          <a:xfrm>
            <a:off x="1042988" y="2971800"/>
            <a:ext cx="7899400" cy="18557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Приказ Министерства просвещения РФ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от 24 марта 2023 г. № 196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утверждении Порядка проведения аттестации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педагогических работников организаций,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осуществляющих образовательную деятельность»</a:t>
            </a:r>
          </a:p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</a:rPr>
              <a:t>(зарегистрирован  02.06.2023 № 73696)</a:t>
            </a:r>
            <a:endParaRPr lang="en-US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509588" y="244475"/>
            <a:ext cx="8461375" cy="2536825"/>
          </a:xfrm>
          <a:prstGeom prst="roundRect">
            <a:avLst>
              <a:gd name="adj" fmla="val 3588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dirty="0" smtClean="0">
                <a:solidFill>
                  <a:srgbClr val="002060"/>
                </a:solidFill>
              </a:rPr>
              <a:t>Федеральный закон «Об образовании в Российской Федерации»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rgbClr val="002060"/>
                </a:solidFill>
              </a:rPr>
              <a:t>от </a:t>
            </a:r>
            <a:r>
              <a:rPr lang="ru-RU" altLang="ru-RU" b="1" dirty="0">
                <a:solidFill>
                  <a:srgbClr val="002060"/>
                </a:solidFill>
              </a:rPr>
              <a:t>29 декабря 2012 </a:t>
            </a:r>
            <a:r>
              <a:rPr lang="ru-RU" altLang="ru-RU" b="1" dirty="0" smtClean="0">
                <a:solidFill>
                  <a:srgbClr val="002060"/>
                </a:solidFill>
              </a:rPr>
              <a:t>г.</a:t>
            </a:r>
            <a:r>
              <a:rPr lang="ru-RU" altLang="ru-RU" b="1" dirty="0">
                <a:solidFill>
                  <a:srgbClr val="002060"/>
                </a:solidFill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 № </a:t>
            </a:r>
            <a:r>
              <a:rPr lang="ru-RU" altLang="ru-RU" b="1" dirty="0">
                <a:solidFill>
                  <a:srgbClr val="002060"/>
                </a:solidFill>
              </a:rPr>
              <a:t>273-ФЗ</a:t>
            </a:r>
          </a:p>
          <a:p>
            <a:pPr algn="ctr" eaLnBrk="0" hangingPunct="0"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Аттестация педагогических работников</a:t>
            </a:r>
            <a:endParaRPr lang="ru-RU" alt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ru-RU" altLang="ru-RU" dirty="0" smtClean="0">
                <a:cs typeface="Times New Roman" panose="02020603050405020304" pitchFamily="18" charset="0"/>
              </a:rPr>
              <a:t>п. 2. Проведение аттестации педагогических работников </a:t>
            </a:r>
            <a:r>
              <a:rPr lang="ru-RU" altLang="ru-RU" u="sng" dirty="0" smtClean="0">
                <a:cs typeface="Times New Roman" panose="02020603050405020304" pitchFamily="18" charset="0"/>
              </a:rPr>
              <a:t>в целях </a:t>
            </a:r>
          </a:p>
          <a:p>
            <a:pPr algn="ctr" eaLnBrk="0" hangingPunct="0">
              <a:defRPr/>
            </a:pPr>
            <a:r>
              <a:rPr lang="ru-RU" altLang="ru-RU" u="sng" dirty="0" smtClean="0">
                <a:cs typeface="Times New Roman" panose="02020603050405020304" pitchFamily="18" charset="0"/>
              </a:rPr>
              <a:t>подтверждения соответствия педагогических работников занимаемым </a:t>
            </a:r>
          </a:p>
          <a:p>
            <a:pPr algn="ctr" eaLnBrk="0" hangingPunct="0">
              <a:defRPr/>
            </a:pPr>
            <a:r>
              <a:rPr lang="ru-RU" altLang="ru-RU" u="sng" dirty="0" smtClean="0">
                <a:cs typeface="Times New Roman" panose="02020603050405020304" pitchFamily="18" charset="0"/>
              </a:rPr>
              <a:t>ими должностям </a:t>
            </a:r>
            <a:r>
              <a:rPr lang="ru-RU" altLang="ru-RU" dirty="0" smtClean="0">
                <a:cs typeface="Times New Roman" panose="02020603050405020304" pitchFamily="18" charset="0"/>
              </a:rPr>
              <a:t>осуществляется один раз в пять лет на основе оценки их </a:t>
            </a:r>
          </a:p>
          <a:p>
            <a:pPr algn="ctr" eaLnBrk="0" hangingPunct="0">
              <a:defRPr/>
            </a:pPr>
            <a:r>
              <a:rPr lang="ru-RU" altLang="ru-RU" dirty="0" smtClean="0">
                <a:cs typeface="Times New Roman" panose="02020603050405020304" pitchFamily="18" charset="0"/>
              </a:rPr>
              <a:t>профессиональной деятельности </a:t>
            </a:r>
            <a:r>
              <a:rPr lang="ru-RU" altLang="ru-RU" u="sng" dirty="0" smtClean="0">
                <a:cs typeface="Times New Roman" panose="02020603050405020304" pitchFamily="18" charset="0"/>
              </a:rPr>
              <a:t>аттестационными комиссиями, </a:t>
            </a:r>
          </a:p>
          <a:p>
            <a:pPr algn="ctr" eaLnBrk="0" hangingPunct="0">
              <a:defRPr/>
            </a:pPr>
            <a:r>
              <a:rPr lang="ru-RU" altLang="ru-RU" u="sng" dirty="0" smtClean="0">
                <a:cs typeface="Times New Roman" panose="02020603050405020304" pitchFamily="18" charset="0"/>
              </a:rPr>
              <a:t>самостоятельно формируемыми организациями</a:t>
            </a:r>
            <a:r>
              <a:rPr lang="ru-RU" altLang="ru-RU" dirty="0" smtClean="0">
                <a:cs typeface="Times New Roman" panose="02020603050405020304" pitchFamily="18" charset="0"/>
              </a:rPr>
              <a:t>, </a:t>
            </a:r>
          </a:p>
          <a:p>
            <a:pPr algn="ctr" eaLnBrk="0" hangingPunct="0">
              <a:defRPr/>
            </a:pPr>
            <a:r>
              <a:rPr lang="ru-RU" altLang="ru-RU" dirty="0" smtClean="0">
                <a:cs typeface="Times New Roman" panose="02020603050405020304" pitchFamily="18" charset="0"/>
              </a:rPr>
              <a:t>осуществляющими образовательную деятельность.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b="1" dirty="0" smtClean="0">
              <a:solidFill>
                <a:srgbClr val="002060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09588" y="3006725"/>
            <a:ext cx="8112125" cy="1871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Приказ Министерства здравоохранения и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социального развития РФ от 26 августа 2010 г. № 761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«Об утверждении Единого квалификационного справочника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должностей руководителей, специалистов и служащих, раздел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«</a:t>
            </a:r>
            <a:r>
              <a:rPr lang="ru-RU" u="sng" dirty="0">
                <a:solidFill>
                  <a:srgbClr val="000000"/>
                </a:solidFill>
                <a:cs typeface="Arial" panose="020B0604020202020204" pitchFamily="34" charset="0"/>
              </a:rPr>
              <a:t>Квалификационные характеристики должностей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работников образования»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492125" y="5084763"/>
            <a:ext cx="8112125" cy="16573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/>
              <a:t>Приказ Министерства просвещения РФ от 21.07.2022 № 582 </a:t>
            </a:r>
          </a:p>
          <a:p>
            <a:pPr algn="ctr" eaLnBrk="0" hangingPunct="0">
              <a:defRPr/>
            </a:pPr>
            <a:r>
              <a:rPr lang="ru-RU" dirty="0"/>
              <a:t>"Об утверждении перечня документации, </a:t>
            </a:r>
          </a:p>
          <a:p>
            <a:pPr algn="ctr" eaLnBrk="0" hangingPunct="0">
              <a:defRPr/>
            </a:pPr>
            <a:r>
              <a:rPr lang="ru-RU" dirty="0"/>
              <a:t>подготовка которой осуществляется педагогическими работниками </a:t>
            </a:r>
          </a:p>
          <a:p>
            <a:pPr algn="ctr" eaLnBrk="0" hangingPunct="0">
              <a:defRPr/>
            </a:pPr>
            <a:r>
              <a:rPr lang="ru-RU" dirty="0"/>
              <a:t>при реализации основных общеобразовательных программ"</a:t>
            </a:r>
            <a:br>
              <a:rPr lang="ru-RU" dirty="0"/>
            </a:br>
            <a:r>
              <a:rPr lang="ru-RU" dirty="0"/>
              <a:t>(Зарегистрирован 22.08.2022 № 69724)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172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27768" r="28133" b="23956"/>
          <a:stretch>
            <a:fillRect/>
          </a:stretch>
        </p:blipFill>
        <p:spPr bwMode="auto">
          <a:xfrm>
            <a:off x="77788" y="709613"/>
            <a:ext cx="9066212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196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7" t="12859" r="25737" b="17702"/>
          <a:stretch>
            <a:fillRect/>
          </a:stretch>
        </p:blipFill>
        <p:spPr bwMode="auto">
          <a:xfrm>
            <a:off x="1601788" y="354013"/>
            <a:ext cx="5940425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395288" y="257175"/>
            <a:ext cx="87487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endParaRPr lang="ru-RU" altLang="ru-RU" sz="20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9220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28131" r="27841" b="23775"/>
          <a:stretch>
            <a:fillRect/>
          </a:stretch>
        </p:blipFill>
        <p:spPr bwMode="auto">
          <a:xfrm>
            <a:off x="280988" y="371475"/>
            <a:ext cx="8569325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2263" y="4221163"/>
            <a:ext cx="1800225" cy="646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059113" y="4267200"/>
            <a:ext cx="18827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</a:rPr>
              <a:t>Информ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.-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</a:rPr>
              <a:t>аналит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Справку работодателя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12725"/>
            <a:ext cx="6397625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6380</TotalTime>
  <Words>243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 Light</vt:lpstr>
      <vt:lpstr>Calibri</vt:lpstr>
      <vt:lpstr>Times New Roman</vt:lpstr>
      <vt:lpstr>Тема Office</vt:lpstr>
      <vt:lpstr>Презентация PowerPoint</vt:lpstr>
      <vt:lpstr>Аттестация педагогических работников на основании федеральных нормативных документов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Голендухина Наталья</cp:lastModifiedBy>
  <cp:revision>508</cp:revision>
  <cp:lastPrinted>2023-08-17T09:16:36Z</cp:lastPrinted>
  <dcterms:created xsi:type="dcterms:W3CDTF">2011-12-14T07:36:55Z</dcterms:created>
  <dcterms:modified xsi:type="dcterms:W3CDTF">2023-08-22T11:00:49Z</dcterms:modified>
</cp:coreProperties>
</file>