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8" r:id="rId3"/>
    <p:sldId id="272" r:id="rId4"/>
    <p:sldId id="273" r:id="rId5"/>
    <p:sldId id="274" r:id="rId6"/>
    <p:sldId id="278" r:id="rId7"/>
    <p:sldId id="259" r:id="rId8"/>
    <p:sldId id="257" r:id="rId9"/>
    <p:sldId id="260" r:id="rId10"/>
    <p:sldId id="276" r:id="rId11"/>
    <p:sldId id="261" r:id="rId12"/>
    <p:sldId id="262" r:id="rId13"/>
    <p:sldId id="263" r:id="rId14"/>
    <p:sldId id="264" r:id="rId15"/>
    <p:sldId id="265" r:id="rId16"/>
    <p:sldId id="266" r:id="rId17"/>
    <p:sldId id="267" r:id="rId18"/>
    <p:sldId id="268" r:id="rId19"/>
    <p:sldId id="269" r:id="rId20"/>
    <p:sldId id="270"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26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602320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118019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DEF7F31-0B8A-474A-B86C-91F381754329}"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69016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85647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62780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115972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415742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60385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66544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579925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69475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206035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4135413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1858740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798624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8C28A28C-4C6A-46EA-90C0-4EE0B89CC5C7}" type="datetimeFigureOut">
              <a:rPr lang="en-US" smtClean="0"/>
              <a:pPr/>
              <a:t>10/14/2025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121303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C28A28C-4C6A-46EA-90C0-4EE0B89CC5C7}" type="datetimeFigureOut">
              <a:rPr lang="en-US" smtClean="0"/>
              <a:pPr/>
              <a:t>10/14/2025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30945018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48F4ED6-CC7C-EC38-532D-38890432BA23}"/>
              </a:ext>
            </a:extLst>
          </p:cNvPr>
          <p:cNvSpPr>
            <a:spLocks noGrp="1"/>
          </p:cNvSpPr>
          <p:nvPr>
            <p:ph type="subTitle" idx="1"/>
          </p:nvPr>
        </p:nvSpPr>
        <p:spPr/>
        <p:txBody>
          <a:bodyPr>
            <a:normAutofit/>
          </a:bodyPr>
          <a:lstStyle/>
          <a:p>
            <a:r>
              <a:rPr lang="ru-RU" dirty="0"/>
              <a:t> </a:t>
            </a:r>
          </a:p>
        </p:txBody>
      </p:sp>
      <p:sp>
        <p:nvSpPr>
          <p:cNvPr id="16386" name="AutoShape 2" descr="итоговое сочинение 2022-2023 ЕГЭ 11 класс"/>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p:cNvSpPr/>
          <p:nvPr/>
        </p:nvSpPr>
        <p:spPr>
          <a:xfrm>
            <a:off x="324715" y="0"/>
            <a:ext cx="5785940" cy="3170099"/>
          </a:xfrm>
          <a:prstGeom prst="rect">
            <a:avLst/>
          </a:prstGeom>
        </p:spPr>
        <p:txBody>
          <a:bodyPr wrap="square">
            <a:spAutoFit/>
          </a:bodyPr>
          <a:lstStyle/>
          <a:p>
            <a:pPr algn="ctr"/>
            <a:r>
              <a:rPr lang="ru-RU" sz="4000" dirty="0">
                <a:solidFill>
                  <a:srgbClr val="FF0000"/>
                </a:solidFill>
                <a:latin typeface="Times New Roman" panose="02020603050405020304" pitchFamily="18" charset="0"/>
                <a:ea typeface="+mj-ea"/>
                <a:cs typeface="Times New Roman" panose="02020603050405020304" pitchFamily="18" charset="0"/>
              </a:rPr>
              <a:t>Итоговое сочинение.</a:t>
            </a:r>
          </a:p>
          <a:p>
            <a:pPr algn="ctr"/>
            <a:r>
              <a:rPr lang="ru-RU" sz="4000" dirty="0">
                <a:solidFill>
                  <a:srgbClr val="FF0000"/>
                </a:solidFill>
                <a:latin typeface="Times New Roman" panose="02020603050405020304" pitchFamily="18" charset="0"/>
                <a:ea typeface="+mj-ea"/>
                <a:cs typeface="Times New Roman" panose="02020603050405020304" pitchFamily="18" charset="0"/>
              </a:rPr>
              <a:t>2025-2026</a:t>
            </a:r>
            <a:endParaRPr lang="ru-RU" dirty="0">
              <a:solidFill>
                <a:srgbClr val="FF0000"/>
              </a:solidFill>
            </a:endParaRPr>
          </a:p>
          <a:p>
            <a:r>
              <a:rPr lang="ru-RU" sz="2400" dirty="0">
                <a:solidFill>
                  <a:srgbClr val="FF0000"/>
                </a:solidFill>
                <a:latin typeface="Times New Roman" panose="02020603050405020304" pitchFamily="18" charset="0"/>
                <a:cs typeface="Times New Roman" panose="02020603050405020304" pitchFamily="18" charset="0"/>
              </a:rPr>
              <a:t>Основной </a:t>
            </a:r>
            <a:r>
              <a:rPr lang="ru-RU" sz="2400" dirty="0">
                <a:latin typeface="Times New Roman" panose="02020603050405020304" pitchFamily="18" charset="0"/>
                <a:cs typeface="Times New Roman" panose="02020603050405020304" pitchFamily="18" charset="0"/>
              </a:rPr>
              <a:t>день- </a:t>
            </a:r>
            <a:r>
              <a:rPr lang="ru-RU" dirty="0"/>
              <a:t> 3 декабря 2025 года. </a:t>
            </a:r>
          </a:p>
          <a:p>
            <a:r>
              <a:rPr lang="ru-RU" dirty="0"/>
              <a:t>Резервные даты - 4 февраля и 8 апреля 2026 года.</a:t>
            </a:r>
          </a:p>
          <a:p>
            <a:r>
              <a:rPr lang="ru-RU" dirty="0"/>
              <a:t>Результаты итогового сочинения становятся известны через 8–12 дней после экзамена. </a:t>
            </a:r>
            <a:br>
              <a:rPr lang="ru-RU" dirty="0"/>
            </a:br>
            <a:endParaRPr lang="ru-RU" sz="2400" dirty="0">
              <a:solidFill>
                <a:srgbClr val="FF0000"/>
              </a:solidFill>
              <a:latin typeface="Times New Roman" panose="02020603050405020304" pitchFamily="18" charset="0"/>
              <a:ea typeface="+mj-ea"/>
              <a:cs typeface="Times New Roman" panose="02020603050405020304" pitchFamily="18" charset="0"/>
            </a:endParaRPr>
          </a:p>
        </p:txBody>
      </p:sp>
      <p:pic>
        <p:nvPicPr>
          <p:cNvPr id="1026" name="Picture 2" descr="Pictur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31859"/>
          <a:stretch/>
        </p:blipFill>
        <p:spPr bwMode="auto">
          <a:xfrm>
            <a:off x="6982691" y="70338"/>
            <a:ext cx="5176682" cy="3204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4057234"/>
            <a:ext cx="6065458" cy="2541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31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59423"/>
          </a:xfrm>
        </p:spPr>
        <p:txBody>
          <a:bodyPr anchor="t"/>
          <a:lstStyle/>
          <a:p>
            <a:pPr algn="ctr"/>
            <a:r>
              <a:rPr lang="ru-RU" b="0" dirty="0">
                <a:solidFill>
                  <a:srgbClr val="FF0000"/>
                </a:solidFill>
                <a:latin typeface="Times New Roman" panose="02020603050405020304" pitchFamily="18" charset="0"/>
                <a:cs typeface="Times New Roman" panose="02020603050405020304" pitchFamily="18" charset="0"/>
              </a:rPr>
              <a:t>Какие примеры можно приводить.</a:t>
            </a:r>
          </a:p>
        </p:txBody>
      </p:sp>
      <p:sp>
        <p:nvSpPr>
          <p:cNvPr id="4" name="Прямоугольник 3"/>
          <p:cNvSpPr/>
          <p:nvPr/>
        </p:nvSpPr>
        <p:spPr>
          <a:xfrm>
            <a:off x="184638" y="1103118"/>
            <a:ext cx="12007362" cy="5262979"/>
          </a:xfrm>
          <a:prstGeom prst="rect">
            <a:avLst/>
          </a:prstGeom>
        </p:spPr>
        <p:txBody>
          <a:bodyPr wrap="square">
            <a:spAutoFit/>
          </a:bodyPr>
          <a:lstStyle/>
          <a:p>
            <a:pPr marL="342900" indent="-342900">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В итоговом сочинении можно приводить примеры из </a:t>
            </a:r>
            <a:r>
              <a:rPr lang="ru-RU" sz="2800" dirty="0">
                <a:solidFill>
                  <a:srgbClr val="0070C0"/>
                </a:solidFill>
                <a:latin typeface="Times New Roman" panose="02020603050405020304" pitchFamily="18" charset="0"/>
                <a:cs typeface="Times New Roman" panose="02020603050405020304" pitchFamily="18" charset="0"/>
              </a:rPr>
              <a:t>отечественной</a:t>
            </a:r>
            <a:r>
              <a:rPr lang="ru-RU" sz="2800" dirty="0">
                <a:latin typeface="Times New Roman" panose="02020603050405020304" pitchFamily="18" charset="0"/>
                <a:cs typeface="Times New Roman" panose="02020603050405020304" pitchFamily="18" charset="0"/>
              </a:rPr>
              <a:t> и </a:t>
            </a:r>
            <a:r>
              <a:rPr lang="ru-RU" sz="2800" dirty="0">
                <a:solidFill>
                  <a:srgbClr val="0070C0"/>
                </a:solidFill>
                <a:latin typeface="Times New Roman" panose="02020603050405020304" pitchFamily="18" charset="0"/>
                <a:cs typeface="Times New Roman" panose="02020603050405020304" pitchFamily="18" charset="0"/>
              </a:rPr>
              <a:t>мировой</a:t>
            </a:r>
            <a:r>
              <a:rPr lang="ru-RU" sz="2800" dirty="0">
                <a:latin typeface="Times New Roman" panose="02020603050405020304" pitchFamily="18" charset="0"/>
                <a:cs typeface="Times New Roman" panose="02020603050405020304" pitchFamily="18" charset="0"/>
              </a:rPr>
              <a:t> литературы, ссылаться не только на российских, но и на зарубежных авторов.</a:t>
            </a:r>
          </a:p>
          <a:p>
            <a:pPr marL="342900" indent="-342900">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Также можно использовать дневники, мемуары, публицистику, произведения устного народного творчества (кроме малых жанров),</a:t>
            </a:r>
          </a:p>
          <a:p>
            <a:pPr marL="342900" indent="-342900">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философские, культурологические, психологические исследования, научные труды.</a:t>
            </a:r>
          </a:p>
          <a:p>
            <a:pPr marL="342900" indent="-342900">
              <a:buClr>
                <a:srgbClr val="C00000"/>
              </a:buClr>
              <a:buFont typeface="Arial" panose="020B0604020202020204" pitchFamily="34" charset="0"/>
              <a:buChar char="•"/>
            </a:pPr>
            <a:r>
              <a:rPr lang="ru-RU" sz="2800" dirty="0">
                <a:solidFill>
                  <a:srgbClr val="333333"/>
                </a:solidFill>
                <a:latin typeface="Times New Roman" panose="02020603050405020304" pitchFamily="18" charset="0"/>
                <a:cs typeface="Times New Roman" panose="02020603050405020304" pitchFamily="18" charset="0"/>
              </a:rPr>
              <a:t>Важно, чтобы примеры соотносились с темой и были размещены в опубликованном источнике.</a:t>
            </a:r>
          </a:p>
          <a:p>
            <a:pPr marL="342900" indent="-342900">
              <a:buClr>
                <a:srgbClr val="C00000"/>
              </a:buClr>
              <a:buFont typeface="Arial" panose="020B0604020202020204" pitchFamily="34" charset="0"/>
              <a:buChar char="•"/>
            </a:pPr>
            <a:r>
              <a:rPr lang="ru-RU" sz="2800" dirty="0">
                <a:solidFill>
                  <a:srgbClr val="333333"/>
                </a:solidFill>
                <a:latin typeface="Times New Roman" panose="02020603050405020304" pitchFamily="18" charset="0"/>
                <a:cs typeface="Times New Roman" panose="02020603050405020304" pitchFamily="18" charset="0"/>
              </a:rPr>
              <a:t>Малые жанры устного народного творчества (например, пословицы и поговорки), комиксы, </a:t>
            </a:r>
            <a:r>
              <a:rPr lang="ru-RU" sz="2800" dirty="0" err="1">
                <a:solidFill>
                  <a:srgbClr val="333333"/>
                </a:solidFill>
                <a:latin typeface="Times New Roman" panose="02020603050405020304" pitchFamily="18" charset="0"/>
                <a:cs typeface="Times New Roman" panose="02020603050405020304" pitchFamily="18" charset="0"/>
              </a:rPr>
              <a:t>манга</a:t>
            </a:r>
            <a:r>
              <a:rPr lang="ru-RU" sz="2800" dirty="0">
                <a:solidFill>
                  <a:srgbClr val="333333"/>
                </a:solidFill>
                <a:latin typeface="Times New Roman" panose="02020603050405020304" pitchFamily="18" charset="0"/>
                <a:cs typeface="Times New Roman" panose="02020603050405020304" pitchFamily="18" charset="0"/>
              </a:rPr>
              <a:t>, графические романы </a:t>
            </a:r>
            <a:r>
              <a:rPr lang="ru-RU" sz="2800" dirty="0">
                <a:solidFill>
                  <a:srgbClr val="FF0000"/>
                </a:solidFill>
                <a:latin typeface="Times New Roman" panose="02020603050405020304" pitchFamily="18" charset="0"/>
                <a:cs typeface="Times New Roman" panose="02020603050405020304" pitchFamily="18" charset="0"/>
              </a:rPr>
              <a:t>не засчитают</a:t>
            </a:r>
            <a:r>
              <a:rPr lang="ru-RU" sz="2800" dirty="0">
                <a:solidFill>
                  <a:srgbClr val="333333"/>
                </a:solidFill>
                <a:latin typeface="Times New Roman" panose="02020603050405020304" pitchFamily="18" charset="0"/>
                <a:cs typeface="Times New Roman" panose="02020603050405020304" pitchFamily="18" charset="0"/>
              </a:rPr>
              <a:t>, потому что они не являются художественными текстами в привычном понимании.</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875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5846" y="1"/>
            <a:ext cx="12016154" cy="756138"/>
          </a:xfrm>
        </p:spPr>
        <p:txBody>
          <a:bodyPr anchor="t"/>
          <a:lstStyle/>
          <a:p>
            <a:r>
              <a:rPr lang="ru-RU" b="0" dirty="0">
                <a:solidFill>
                  <a:srgbClr val="FF0000"/>
                </a:solidFill>
                <a:latin typeface="Times New Roman" panose="02020603050405020304" pitchFamily="18" charset="0"/>
                <a:cs typeface="Times New Roman" panose="02020603050405020304" pitchFamily="18" charset="0"/>
              </a:rPr>
              <a:t>Критерии.</a:t>
            </a:r>
          </a:p>
        </p:txBody>
      </p:sp>
      <p:sp>
        <p:nvSpPr>
          <p:cNvPr id="3" name="Содержимое 2"/>
          <p:cNvSpPr>
            <a:spLocks noGrp="1"/>
          </p:cNvSpPr>
          <p:nvPr>
            <p:ph idx="1"/>
          </p:nvPr>
        </p:nvSpPr>
        <p:spPr>
          <a:xfrm>
            <a:off x="175846" y="597877"/>
            <a:ext cx="12016154" cy="5342953"/>
          </a:xfrm>
        </p:spPr>
        <p:txBody>
          <a:bodyPr>
            <a:normAutofit lnSpcReduction="10000"/>
          </a:bodyPr>
          <a:lstStyle/>
          <a:p>
            <a:pPr marL="0" indent="0">
              <a:buClr>
                <a:srgbClr val="FF0000"/>
              </a:buClr>
              <a:buNone/>
            </a:pPr>
            <a:r>
              <a:rPr lang="ru-RU" sz="2400" dirty="0">
                <a:latin typeface="Times New Roman" panose="02020603050405020304" pitchFamily="18" charset="0"/>
                <a:cs typeface="Times New Roman" panose="02020603050405020304" pitchFamily="18" charset="0"/>
              </a:rPr>
              <a:t>Сочинение оценивается по </a:t>
            </a:r>
            <a:r>
              <a:rPr lang="ru-RU" sz="2400" dirty="0">
                <a:solidFill>
                  <a:srgbClr val="FF0000"/>
                </a:solidFill>
                <a:latin typeface="Times New Roman" panose="02020603050405020304" pitchFamily="18" charset="0"/>
                <a:cs typeface="Times New Roman" panose="02020603050405020304" pitchFamily="18" charset="0"/>
              </a:rPr>
              <a:t>пяти</a:t>
            </a:r>
            <a:r>
              <a:rPr lang="ru-RU" sz="2400" dirty="0">
                <a:latin typeface="Times New Roman" panose="02020603050405020304" pitchFamily="18" charset="0"/>
                <a:cs typeface="Times New Roman" panose="02020603050405020304" pitchFamily="18" charset="0"/>
              </a:rPr>
              <a:t> критериям.</a:t>
            </a:r>
          </a:p>
          <a:p>
            <a:pPr>
              <a:buClr>
                <a:srgbClr val="FF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 каждому можно получить зачёт или незачёт.</a:t>
            </a:r>
          </a:p>
          <a:p>
            <a:pPr>
              <a:buClr>
                <a:srgbClr val="FF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Первые два критерия самые важные: если не получить по ним зачёт, экзамен не сдан.</a:t>
            </a:r>
          </a:p>
          <a:p>
            <a:pPr>
              <a:buClr>
                <a:srgbClr val="FF0000"/>
              </a:buClr>
              <a:buFont typeface="Arial" panose="020B0604020202020204" pitchFamily="34" charset="0"/>
              <a:buChar char="•"/>
            </a:pPr>
            <a:r>
              <a:rPr lang="ru-RU" sz="2400" dirty="0">
                <a:solidFill>
                  <a:srgbClr val="FF0000"/>
                </a:solidFill>
                <a:latin typeface="Times New Roman" panose="02020603050405020304" pitchFamily="18" charset="0"/>
                <a:cs typeface="Times New Roman" panose="02020603050405020304" pitchFamily="18" charset="0"/>
              </a:rPr>
              <a:t>Чтобы получить зачёт за сочинение</a:t>
            </a:r>
            <a:r>
              <a:rPr lang="ru-RU" sz="2400" dirty="0">
                <a:latin typeface="Times New Roman" panose="02020603050405020304" pitchFamily="18" charset="0"/>
                <a:cs typeface="Times New Roman" panose="02020603050405020304" pitchFamily="18" charset="0"/>
              </a:rPr>
              <a:t>, нужно получить зачёт </a:t>
            </a:r>
            <a:r>
              <a:rPr lang="ru-RU" sz="2400" dirty="0">
                <a:solidFill>
                  <a:srgbClr val="FF0000"/>
                </a:solidFill>
                <a:latin typeface="Times New Roman" panose="02020603050405020304" pitchFamily="18" charset="0"/>
                <a:cs typeface="Times New Roman" panose="02020603050405020304" pitchFamily="18" charset="0"/>
              </a:rPr>
              <a:t>за два первых критерия + </a:t>
            </a:r>
            <a:r>
              <a:rPr lang="ru-RU" sz="2400" dirty="0">
                <a:latin typeface="Times New Roman" panose="02020603050405020304" pitchFamily="18" charset="0"/>
                <a:cs typeface="Times New Roman" panose="02020603050405020304" pitchFamily="18" charset="0"/>
              </a:rPr>
              <a:t>ещё </a:t>
            </a:r>
            <a:r>
              <a:rPr lang="ru-RU" sz="2400" dirty="0">
                <a:solidFill>
                  <a:srgbClr val="0070C0"/>
                </a:solidFill>
                <a:latin typeface="Times New Roman" panose="02020603050405020304" pitchFamily="18" charset="0"/>
                <a:cs typeface="Times New Roman" panose="02020603050405020304" pitchFamily="18" charset="0"/>
              </a:rPr>
              <a:t>хотя бы за один из остальных трёх</a:t>
            </a:r>
            <a:r>
              <a:rPr lang="ru-RU" sz="2400" dirty="0">
                <a:latin typeface="Times New Roman" panose="02020603050405020304" pitchFamily="18" charset="0"/>
                <a:cs typeface="Times New Roman" panose="02020603050405020304" pitchFamily="18" charset="0"/>
              </a:rPr>
              <a:t>.</a:t>
            </a:r>
          </a:p>
          <a:p>
            <a:pPr>
              <a:buNone/>
            </a:pPr>
            <a:endParaRPr lang="ru-RU" sz="2400" dirty="0">
              <a:latin typeface="Times New Roman" panose="02020603050405020304" pitchFamily="18" charset="0"/>
              <a:cs typeface="Times New Roman" panose="02020603050405020304" pitchFamily="18" charset="0"/>
            </a:endParaRPr>
          </a:p>
          <a:p>
            <a:pPr>
              <a:buNone/>
            </a:pPr>
            <a:r>
              <a:rPr lang="ru-RU" sz="2200" dirty="0">
                <a:solidFill>
                  <a:srgbClr val="0070C0"/>
                </a:solidFill>
                <a:latin typeface="Times New Roman" panose="02020603050405020304" pitchFamily="18" charset="0"/>
                <a:cs typeface="Times New Roman" panose="02020603050405020304" pitchFamily="18" charset="0"/>
              </a:rPr>
              <a:t>1</a:t>
            </a:r>
            <a:r>
              <a:rPr lang="ru-RU" sz="2400" dirty="0">
                <a:solidFill>
                  <a:srgbClr val="0070C0"/>
                </a:solidFill>
                <a:latin typeface="Times New Roman" panose="02020603050405020304" pitchFamily="18" charset="0"/>
                <a:cs typeface="Times New Roman" panose="02020603050405020304" pitchFamily="18" charset="0"/>
              </a:rPr>
              <a:t>. </a:t>
            </a:r>
            <a:r>
              <a:rPr lang="ru-RU" sz="2200" dirty="0">
                <a:solidFill>
                  <a:srgbClr val="0070C0"/>
                </a:solidFill>
                <a:latin typeface="Times New Roman" panose="02020603050405020304" pitchFamily="18" charset="0"/>
                <a:cs typeface="Times New Roman" panose="02020603050405020304" pitchFamily="18" charset="0"/>
              </a:rPr>
              <a:t>Соответствие теме.</a:t>
            </a:r>
          </a:p>
          <a:p>
            <a:pPr>
              <a:buNone/>
            </a:pPr>
            <a:r>
              <a:rPr lang="ru-RU" sz="2400" dirty="0">
                <a:latin typeface="Times New Roman" panose="02020603050405020304" pitchFamily="18" charset="0"/>
                <a:cs typeface="Times New Roman" panose="02020603050405020304" pitchFamily="18" charset="0"/>
              </a:rPr>
              <a:t>Самое важное —</a:t>
            </a:r>
          </a:p>
          <a:p>
            <a:pPr>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не уходить от темы,</a:t>
            </a:r>
          </a:p>
          <a:p>
            <a:pPr>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соотнести доказательство и вывод с</a:t>
            </a:r>
          </a:p>
          <a:p>
            <a:pPr marL="0" indent="0">
              <a:buClr>
                <a:srgbClr val="C00000"/>
              </a:buClr>
              <a:buNone/>
            </a:pPr>
            <a:r>
              <a:rPr lang="ru-RU" sz="2400" dirty="0">
                <a:latin typeface="Times New Roman" panose="02020603050405020304" pitchFamily="18" charset="0"/>
                <a:cs typeface="Times New Roman" panose="02020603050405020304" pitchFamily="18" charset="0"/>
              </a:rPr>
              <a:t>тезисом,</a:t>
            </a:r>
          </a:p>
          <a:p>
            <a:pPr>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не подменять понятия.</a:t>
            </a:r>
          </a:p>
          <a:p>
            <a:endParaRPr lang="ru-RU" sz="2400" b="1" i="1" dirty="0"/>
          </a:p>
        </p:txBody>
      </p:sp>
      <p:pic>
        <p:nvPicPr>
          <p:cNvPr id="4" name="Рисунок 3"/>
          <p:cNvPicPr>
            <a:picLocks noChangeAspect="1"/>
          </p:cNvPicPr>
          <p:nvPr/>
        </p:nvPicPr>
        <p:blipFill>
          <a:blip r:embed="rId2"/>
          <a:stretch>
            <a:fillRect/>
          </a:stretch>
        </p:blipFill>
        <p:spPr>
          <a:xfrm>
            <a:off x="5854148" y="2586517"/>
            <a:ext cx="6259665" cy="417209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4214" cy="720918"/>
          </a:xfrm>
        </p:spPr>
        <p:txBody>
          <a:bodyPr anchor="t"/>
          <a:lstStyle/>
          <a:p>
            <a:r>
              <a:rPr lang="ru-RU" b="0" dirty="0">
                <a:solidFill>
                  <a:srgbClr val="FF0000"/>
                </a:solidFill>
                <a:latin typeface="Times New Roman" panose="02020603050405020304" pitchFamily="18" charset="0"/>
                <a:cs typeface="Times New Roman" panose="02020603050405020304" pitchFamily="18" charset="0"/>
              </a:rPr>
              <a:t>Критерии.</a:t>
            </a:r>
          </a:p>
        </p:txBody>
      </p:sp>
      <p:sp>
        <p:nvSpPr>
          <p:cNvPr id="3" name="Содержимое 2"/>
          <p:cNvSpPr>
            <a:spLocks noGrp="1"/>
          </p:cNvSpPr>
          <p:nvPr>
            <p:ph idx="1"/>
          </p:nvPr>
        </p:nvSpPr>
        <p:spPr>
          <a:xfrm>
            <a:off x="254976" y="720918"/>
            <a:ext cx="11933875" cy="5257851"/>
          </a:xfrm>
        </p:spPr>
        <p:txBody>
          <a:bodyPr>
            <a:noAutofit/>
          </a:bodyPr>
          <a:lstStyle/>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2</a:t>
            </a:r>
            <a:r>
              <a:rPr lang="ru-RU" sz="2400" dirty="0">
                <a:solidFill>
                  <a:srgbClr val="0070C0"/>
                </a:solidFill>
                <a:latin typeface="Times New Roman" panose="02020603050405020304" pitchFamily="18" charset="0"/>
                <a:cs typeface="Times New Roman" panose="02020603050405020304" pitchFamily="18" charset="0"/>
              </a:rPr>
              <a:t>. </a:t>
            </a:r>
            <a:r>
              <a:rPr lang="ru-RU" sz="2000" dirty="0">
                <a:solidFill>
                  <a:srgbClr val="0070C0"/>
                </a:solidFill>
                <a:latin typeface="Times New Roman" panose="02020603050405020304" pitchFamily="18" charset="0"/>
                <a:cs typeface="Times New Roman" panose="02020603050405020304" pitchFamily="18" charset="0"/>
              </a:rPr>
              <a:t>Привлечение литературного материала.</a:t>
            </a:r>
          </a:p>
          <a:p>
            <a:pPr algn="just">
              <a:lnSpc>
                <a:spcPct val="100000"/>
              </a:lnSpc>
              <a:buNone/>
            </a:pPr>
            <a:r>
              <a:rPr lang="ru-RU" sz="2000" dirty="0">
                <a:latin typeface="Times New Roman" panose="02020603050405020304" pitchFamily="18" charset="0"/>
                <a:cs typeface="Times New Roman" panose="02020603050405020304" pitchFamily="18" charset="0"/>
              </a:rPr>
              <a:t>Чтобы получить зачёт, нужно привести хотя бы 1 литературный пример — из русской классики, школьной программы или мировой литературы. Главное — объяснить пример, сделать вывод.</a:t>
            </a:r>
          </a:p>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3. Композиция и логика рассуждения.</a:t>
            </a:r>
          </a:p>
          <a:p>
            <a:pPr>
              <a:lnSpc>
                <a:spcPct val="100000"/>
              </a:lnSpc>
              <a:buNone/>
            </a:pPr>
            <a:r>
              <a:rPr lang="ru-RU" sz="2000" dirty="0">
                <a:latin typeface="Times New Roman" panose="02020603050405020304" pitchFamily="18" charset="0"/>
                <a:cs typeface="Times New Roman" panose="02020603050405020304" pitchFamily="18" charset="0"/>
              </a:rPr>
              <a:t>Чтобы получить балл по этому критерию, следует  использовать классическую структуру сочинения.</a:t>
            </a:r>
          </a:p>
          <a:p>
            <a:pPr>
              <a:lnSpc>
                <a:spcPct val="100000"/>
              </a:lnSpc>
              <a:buNone/>
            </a:pPr>
            <a:r>
              <a:rPr lang="ru-RU" sz="2000" dirty="0">
                <a:solidFill>
                  <a:srgbClr val="C00000"/>
                </a:solidFill>
                <a:latin typeface="Times New Roman" panose="02020603050405020304" pitchFamily="18" charset="0"/>
                <a:cs typeface="Times New Roman" panose="02020603050405020304" pitchFamily="18" charset="0"/>
              </a:rPr>
              <a:t> 5 абзацев:</a:t>
            </a:r>
          </a:p>
          <a:p>
            <a:pPr>
              <a:lnSpc>
                <a:spcPct val="100000"/>
              </a:lnSpc>
              <a:buClr>
                <a:srgbClr val="C00000"/>
              </a:buClr>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вступление (тезис, краткий ответ на вопрос темы).</a:t>
            </a:r>
          </a:p>
          <a:p>
            <a:pPr>
              <a:lnSpc>
                <a:spcPct val="100000"/>
              </a:lnSpc>
              <a:buClr>
                <a:srgbClr val="C00000"/>
              </a:buClr>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собственное мнение, которое нужно доказать аргументами.</a:t>
            </a:r>
          </a:p>
          <a:p>
            <a:pPr>
              <a:lnSpc>
                <a:spcPct val="100000"/>
              </a:lnSpc>
              <a:buClr>
                <a:srgbClr val="C00000"/>
              </a:buClr>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аргумент 1 (</a:t>
            </a:r>
            <a:r>
              <a:rPr lang="ru-RU" sz="2000" dirty="0">
                <a:solidFill>
                  <a:srgbClr val="000000"/>
                </a:solidFill>
                <a:latin typeface="Times New Roman" panose="02020603050405020304" pitchFamily="18" charset="0"/>
                <a:cs typeface="Times New Roman" panose="02020603050405020304" pitchFamily="18" charset="0"/>
              </a:rPr>
              <a:t>литературный пример + пояснение, т. е. </a:t>
            </a:r>
            <a:r>
              <a:rPr lang="ru-RU" sz="2000" dirty="0" err="1">
                <a:solidFill>
                  <a:srgbClr val="000000"/>
                </a:solidFill>
                <a:latin typeface="Times New Roman" panose="02020603050405020304" pitchFamily="18" charset="0"/>
                <a:cs typeface="Times New Roman" panose="02020603050405020304" pitchFamily="18" charset="0"/>
              </a:rPr>
              <a:t>микровывод</a:t>
            </a:r>
            <a:r>
              <a:rPr lang="ru-RU" sz="2000" dirty="0">
                <a:latin typeface="Times New Roman" panose="02020603050405020304" pitchFamily="18" charset="0"/>
                <a:cs typeface="Times New Roman" panose="02020603050405020304" pitchFamily="18" charset="0"/>
              </a:rPr>
              <a:t>).</a:t>
            </a:r>
          </a:p>
          <a:p>
            <a:pPr>
              <a:lnSpc>
                <a:spcPct val="100000"/>
              </a:lnSpc>
              <a:buClr>
                <a:srgbClr val="C00000"/>
              </a:buClr>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аргумент 2 (дополнительный пример или контраргумент + пояснение).</a:t>
            </a:r>
          </a:p>
          <a:p>
            <a:pPr>
              <a:lnSpc>
                <a:spcPct val="100000"/>
              </a:lnSpc>
              <a:buClr>
                <a:srgbClr val="C00000"/>
              </a:buClr>
              <a:buFont typeface="Arial" panose="020B0604020202020204" pitchFamily="34" charset="0"/>
              <a:buChar char="•"/>
            </a:pPr>
            <a:r>
              <a:rPr lang="ru-RU" sz="2000" dirty="0">
                <a:latin typeface="Times New Roman" panose="02020603050405020304" pitchFamily="18" charset="0"/>
                <a:cs typeface="Times New Roman" panose="02020603050405020304" pitchFamily="18" charset="0"/>
              </a:rPr>
              <a:t>Вывод (заключение) (итог рассуждений + личная позиция).</a:t>
            </a:r>
          </a:p>
          <a:p>
            <a:pPr>
              <a:lnSpc>
                <a:spcPct val="100000"/>
              </a:lnSpc>
              <a:buNone/>
            </a:pPr>
            <a:r>
              <a:rPr lang="ru-RU" sz="2000" dirty="0">
                <a:latin typeface="Times New Roman" panose="02020603050405020304" pitchFamily="18" charset="0"/>
                <a:cs typeface="Times New Roman" panose="02020603050405020304" pitchFamily="18" charset="0"/>
              </a:rPr>
              <a:t>Критерий засчитают, если сочинение выстроено логично и в нём есть </a:t>
            </a:r>
            <a:r>
              <a:rPr lang="ru-RU" sz="2000" dirty="0">
                <a:solidFill>
                  <a:srgbClr val="0070C0"/>
                </a:solidFill>
                <a:latin typeface="Times New Roman" panose="02020603050405020304" pitchFamily="18" charset="0"/>
                <a:cs typeface="Times New Roman" panose="02020603050405020304" pitchFamily="18" charset="0"/>
              </a:rPr>
              <a:t>абзацное</a:t>
            </a:r>
            <a:r>
              <a:rPr lang="ru-RU" sz="2000" dirty="0">
                <a:latin typeface="Times New Roman" panose="02020603050405020304" pitchFamily="18" charset="0"/>
                <a:cs typeface="Times New Roman" panose="02020603050405020304" pitchFamily="18" charset="0"/>
              </a:rPr>
              <a:t> членение.</a:t>
            </a:r>
          </a:p>
        </p:txBody>
      </p:sp>
      <p:pic>
        <p:nvPicPr>
          <p:cNvPr id="4" name="Рисунок 3"/>
          <p:cNvPicPr>
            <a:picLocks noChangeAspect="1"/>
          </p:cNvPicPr>
          <p:nvPr/>
        </p:nvPicPr>
        <p:blipFill>
          <a:blip r:embed="rId2"/>
          <a:stretch>
            <a:fillRect/>
          </a:stretch>
        </p:blipFill>
        <p:spPr>
          <a:xfrm>
            <a:off x="8387192" y="2901463"/>
            <a:ext cx="3719816" cy="246216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7362" cy="756138"/>
          </a:xfrm>
        </p:spPr>
        <p:txBody>
          <a:bodyPr anchor="t"/>
          <a:lstStyle/>
          <a:p>
            <a:r>
              <a:rPr lang="ru-RU" b="0" dirty="0">
                <a:solidFill>
                  <a:srgbClr val="FF0000"/>
                </a:solidFill>
                <a:latin typeface="Times New Roman" panose="02020603050405020304" pitchFamily="18" charset="0"/>
                <a:cs typeface="Times New Roman" panose="02020603050405020304" pitchFamily="18" charset="0"/>
              </a:rPr>
              <a:t>Критерии.</a:t>
            </a:r>
          </a:p>
        </p:txBody>
      </p:sp>
      <p:sp>
        <p:nvSpPr>
          <p:cNvPr id="3" name="Содержимое 2"/>
          <p:cNvSpPr>
            <a:spLocks noGrp="1"/>
          </p:cNvSpPr>
          <p:nvPr>
            <p:ph idx="1"/>
          </p:nvPr>
        </p:nvSpPr>
        <p:spPr>
          <a:xfrm>
            <a:off x="184638" y="575896"/>
            <a:ext cx="12007362" cy="2941027"/>
          </a:xfrm>
        </p:spPr>
        <p:txBody>
          <a:bodyPr>
            <a:normAutofit lnSpcReduction="10000"/>
          </a:bodyPr>
          <a:lstStyle/>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4. Качество письменной речи.</a:t>
            </a:r>
          </a:p>
          <a:p>
            <a:pPr>
              <a:lnSpc>
                <a:spcPct val="100000"/>
              </a:lnSpc>
              <a:buNone/>
            </a:pPr>
            <a:r>
              <a:rPr lang="ru-RU" sz="2000" dirty="0">
                <a:latin typeface="Times New Roman" panose="02020603050405020304" pitchFamily="18" charset="0"/>
                <a:cs typeface="Times New Roman" panose="02020603050405020304" pitchFamily="18" charset="0"/>
              </a:rPr>
              <a:t>Если речевые ошибки </a:t>
            </a:r>
            <a:r>
              <a:rPr lang="ru-RU" sz="2000" dirty="0">
                <a:solidFill>
                  <a:srgbClr val="0070C0"/>
                </a:solidFill>
                <a:latin typeface="Times New Roman" panose="02020603050405020304" pitchFamily="18" charset="0"/>
                <a:cs typeface="Times New Roman" panose="02020603050405020304" pitchFamily="18" charset="0"/>
              </a:rPr>
              <a:t>затрудняют</a:t>
            </a:r>
            <a:r>
              <a:rPr lang="ru-RU" sz="2000" dirty="0">
                <a:latin typeface="Times New Roman" panose="02020603050405020304" pitchFamily="18" charset="0"/>
                <a:cs typeface="Times New Roman" panose="02020603050405020304" pitchFamily="18" charset="0"/>
              </a:rPr>
              <a:t> понимание смысла, ставят </a:t>
            </a:r>
            <a:r>
              <a:rPr lang="ru-RU" sz="2000" dirty="0">
                <a:solidFill>
                  <a:srgbClr val="FF0000"/>
                </a:solidFill>
                <a:latin typeface="Times New Roman" panose="02020603050405020304" pitchFamily="18" charset="0"/>
                <a:cs typeface="Times New Roman" panose="02020603050405020304" pitchFamily="18" charset="0"/>
              </a:rPr>
              <a:t>незачёт</a:t>
            </a:r>
            <a:r>
              <a:rPr lang="ru-RU" sz="2000" dirty="0">
                <a:latin typeface="Times New Roman" panose="02020603050405020304" pitchFamily="18" charset="0"/>
                <a:cs typeface="Times New Roman" panose="02020603050405020304" pitchFamily="18" charset="0"/>
              </a:rPr>
              <a:t>, если мысль ясна — </a:t>
            </a:r>
            <a:r>
              <a:rPr lang="ru-RU" sz="2000" dirty="0">
                <a:solidFill>
                  <a:srgbClr val="FF0000"/>
                </a:solidFill>
                <a:latin typeface="Times New Roman" panose="02020603050405020304" pitchFamily="18" charset="0"/>
                <a:cs typeface="Times New Roman" panose="02020603050405020304" pitchFamily="18" charset="0"/>
              </a:rPr>
              <a:t>зачёт</a:t>
            </a:r>
            <a:r>
              <a:rPr lang="ru-RU" sz="2000" dirty="0">
                <a:latin typeface="Times New Roman" panose="02020603050405020304" pitchFamily="18" charset="0"/>
                <a:cs typeface="Times New Roman" panose="02020603050405020304" pitchFamily="18" charset="0"/>
              </a:rPr>
              <a:t>.</a:t>
            </a:r>
          </a:p>
          <a:p>
            <a:pPr>
              <a:lnSpc>
                <a:spcPct val="100000"/>
              </a:lnSpc>
              <a:buNone/>
            </a:pPr>
            <a:r>
              <a:rPr lang="ru-RU" sz="2000" dirty="0">
                <a:solidFill>
                  <a:srgbClr val="0070C0"/>
                </a:solidFill>
                <a:latin typeface="Times New Roman" panose="02020603050405020304" pitchFamily="18" charset="0"/>
                <a:cs typeface="Times New Roman" panose="02020603050405020304" pitchFamily="18" charset="0"/>
              </a:rPr>
              <a:t>5. Грамотность.</a:t>
            </a:r>
          </a:p>
          <a:p>
            <a:pPr>
              <a:lnSpc>
                <a:spcPct val="100000"/>
              </a:lnSpc>
              <a:buNone/>
            </a:pPr>
            <a:r>
              <a:rPr lang="ru-RU" sz="2000" dirty="0">
                <a:latin typeface="Times New Roman" panose="02020603050405020304" pitchFamily="18" charset="0"/>
                <a:cs typeface="Times New Roman" panose="02020603050405020304" pitchFamily="18" charset="0"/>
              </a:rPr>
              <a:t>Незачёт поставят, если на </a:t>
            </a:r>
            <a:r>
              <a:rPr lang="ru-RU" sz="2000" dirty="0">
                <a:solidFill>
                  <a:srgbClr val="FF0000"/>
                </a:solidFill>
                <a:latin typeface="Times New Roman" panose="02020603050405020304" pitchFamily="18" charset="0"/>
                <a:cs typeface="Times New Roman" panose="02020603050405020304" pitchFamily="18" charset="0"/>
              </a:rPr>
              <a:t>100 слов </a:t>
            </a:r>
            <a:r>
              <a:rPr lang="ru-RU" sz="2000" dirty="0">
                <a:latin typeface="Times New Roman" panose="02020603050405020304" pitchFamily="18" charset="0"/>
                <a:cs typeface="Times New Roman" panose="02020603050405020304" pitchFamily="18" charset="0"/>
              </a:rPr>
              <a:t>приходится в сумме </a:t>
            </a:r>
            <a:r>
              <a:rPr lang="ru-RU" sz="2000" dirty="0">
                <a:solidFill>
                  <a:srgbClr val="0070C0"/>
                </a:solidFill>
                <a:latin typeface="Times New Roman" panose="02020603050405020304" pitchFamily="18" charset="0"/>
                <a:cs typeface="Times New Roman" panose="02020603050405020304" pitchFamily="18" charset="0"/>
              </a:rPr>
              <a:t>более пяти ошибок</a:t>
            </a:r>
            <a:r>
              <a:rPr lang="ru-RU" sz="2000" dirty="0">
                <a:latin typeface="Times New Roman" panose="02020603050405020304" pitchFamily="18" charset="0"/>
                <a:cs typeface="Times New Roman" panose="02020603050405020304" pitchFamily="18" charset="0"/>
              </a:rPr>
              <a:t>:</a:t>
            </a:r>
          </a:p>
          <a:p>
            <a:pPr>
              <a:lnSpc>
                <a:spcPct val="100000"/>
              </a:lnSpc>
              <a:buNone/>
            </a:pPr>
            <a:r>
              <a:rPr lang="ru-RU" sz="2000" dirty="0">
                <a:latin typeface="Times New Roman" panose="02020603050405020304" pitchFamily="18" charset="0"/>
                <a:cs typeface="Times New Roman" panose="02020603050405020304" pitchFamily="18" charset="0"/>
              </a:rPr>
              <a:t>грамматических, орфографических, пунктуационных. </a:t>
            </a:r>
          </a:p>
          <a:p>
            <a:pPr>
              <a:lnSpc>
                <a:spcPct val="100000"/>
              </a:lnSpc>
              <a:buNone/>
            </a:pPr>
            <a:r>
              <a:rPr lang="ru-RU" sz="2000" dirty="0">
                <a:latin typeface="Times New Roman" panose="02020603050405020304" pitchFamily="18" charset="0"/>
                <a:cs typeface="Times New Roman" panose="02020603050405020304" pitchFamily="18" charset="0"/>
              </a:rPr>
              <a:t>На сочинении можно пользоваться</a:t>
            </a:r>
          </a:p>
          <a:p>
            <a:pPr>
              <a:lnSpc>
                <a:spcPct val="100000"/>
              </a:lnSpc>
              <a:buNone/>
            </a:pPr>
            <a:r>
              <a:rPr lang="ru-RU" sz="2000" dirty="0">
                <a:solidFill>
                  <a:srgbClr val="FF0000"/>
                </a:solidFill>
                <a:latin typeface="Times New Roman" panose="02020603050405020304" pitchFamily="18" charset="0"/>
                <a:cs typeface="Times New Roman" panose="02020603050405020304" pitchFamily="18" charset="0"/>
              </a:rPr>
              <a:t>орфографическим словарём</a:t>
            </a:r>
            <a:r>
              <a:rPr lang="ru-RU" sz="2000"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a:stretch>
            <a:fillRect/>
          </a:stretch>
        </p:blipFill>
        <p:spPr>
          <a:xfrm>
            <a:off x="4352329" y="2593731"/>
            <a:ext cx="7742224" cy="4154365"/>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a:stretch>
            <a:fillRect/>
          </a:stretch>
        </p:blipFill>
        <p:spPr>
          <a:xfrm>
            <a:off x="800101" y="3333591"/>
            <a:ext cx="2731604" cy="341450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054" y="0"/>
            <a:ext cx="12024946" cy="790722"/>
          </a:xfrm>
        </p:spPr>
        <p:txBody>
          <a:bodyPr anchor="t">
            <a:normAutofit fontScale="90000"/>
          </a:bodyPr>
          <a:lstStyle/>
          <a:p>
            <a:r>
              <a:rPr lang="ru-RU" b="0" dirty="0">
                <a:solidFill>
                  <a:srgbClr val="0070C0"/>
                </a:solidFill>
                <a:latin typeface="Times New Roman" panose="02020603050405020304" pitchFamily="18" charset="0"/>
                <a:cs typeface="Times New Roman" panose="02020603050405020304" pitchFamily="18" charset="0"/>
              </a:rPr>
              <a:t>Раздел 1. Духовно-нравственные ориентиры в жизни человека.</a:t>
            </a:r>
          </a:p>
        </p:txBody>
      </p:sp>
      <p:sp>
        <p:nvSpPr>
          <p:cNvPr id="3" name="Содержимое 2"/>
          <p:cNvSpPr>
            <a:spLocks noGrp="1"/>
          </p:cNvSpPr>
          <p:nvPr>
            <p:ph idx="1"/>
          </p:nvPr>
        </p:nvSpPr>
        <p:spPr>
          <a:xfrm>
            <a:off x="228600" y="1125416"/>
            <a:ext cx="11963400" cy="5178669"/>
          </a:xfrm>
        </p:spPr>
        <p:txBody>
          <a:bodyPr/>
          <a:lstStyle/>
          <a:p>
            <a:pPr marL="0" indent="0">
              <a:buNone/>
            </a:pPr>
            <a:r>
              <a:rPr lang="ru-RU" sz="2800" dirty="0">
                <a:latin typeface="Times New Roman" panose="02020603050405020304" pitchFamily="18" charset="0"/>
                <a:cs typeface="Times New Roman" panose="02020603050405020304" pitchFamily="18" charset="0"/>
              </a:rPr>
              <a:t>Темы этого раздела связаны с вопросами, которые человек задаёт себе, делая нравственный выбор: о нравственных идеалах и моральных нормах, о добре и зле, о свободе и ответственности. Данный раздел побуждает к самоанализу, осмыслению опыта других людей или литературных героев, стремящихся понять себя. </a:t>
            </a:r>
          </a:p>
          <a:p>
            <a:pPr>
              <a:buNone/>
            </a:pPr>
            <a:r>
              <a:rPr lang="ru-RU" sz="2800" dirty="0">
                <a:solidFill>
                  <a:srgbClr val="00B050"/>
                </a:solidFill>
                <a:latin typeface="Times New Roman" panose="02020603050405020304" pitchFamily="18" charset="0"/>
                <a:cs typeface="Times New Roman" panose="02020603050405020304" pitchFamily="18" charset="0"/>
              </a:rPr>
              <a:t>Возможные темы:</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Согласны ли вы с тем, что муки совести — самое страшное наказание?</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Почему человеку важно найти ответ на вопрос о смысле жизни?</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Можно ли оправдать плохой поступок?</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Может ли любовь спасти заблудшую душу?</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84638" y="1213339"/>
            <a:ext cx="12007362" cy="5407269"/>
          </a:xfrm>
        </p:spPr>
        <p:txBody>
          <a:bodyPr>
            <a:normAutofit lnSpcReduction="10000"/>
          </a:bodyPr>
          <a:lstStyle/>
          <a:p>
            <a:pPr marL="0" indent="0">
              <a:lnSpc>
                <a:spcPct val="100000"/>
              </a:lnSpc>
              <a:buNone/>
            </a:pPr>
            <a:r>
              <a:rPr lang="ru-RU" sz="1700" dirty="0">
                <a:latin typeface="Times New Roman" panose="02020603050405020304" pitchFamily="18" charset="0"/>
                <a:cs typeface="Times New Roman" panose="02020603050405020304" pitchFamily="18" charset="0"/>
              </a:rPr>
              <a:t>«Преступление и наказание». Ф. М. Достоевский.</a:t>
            </a:r>
          </a:p>
          <a:p>
            <a:pPr marL="0" indent="0">
              <a:lnSpc>
                <a:spcPct val="100000"/>
              </a:lnSpc>
              <a:buNone/>
            </a:pPr>
            <a:r>
              <a:rPr lang="ru-RU" sz="1700" dirty="0">
                <a:latin typeface="Times New Roman" panose="02020603050405020304" pitchFamily="18" charset="0"/>
                <a:cs typeface="Times New Roman" panose="02020603050405020304" pitchFamily="18" charset="0"/>
              </a:rPr>
              <a:t>«Моцарт и Сальери». А. С. Пушкин.</a:t>
            </a:r>
          </a:p>
          <a:p>
            <a:pPr marL="0" indent="0">
              <a:lnSpc>
                <a:spcPct val="100000"/>
              </a:lnSpc>
              <a:buNone/>
            </a:pPr>
            <a:r>
              <a:rPr lang="ru-RU" sz="1700" dirty="0">
                <a:latin typeface="Times New Roman" panose="02020603050405020304" pitchFamily="18" charset="0"/>
                <a:cs typeface="Times New Roman" panose="02020603050405020304" pitchFamily="18" charset="0"/>
              </a:rPr>
              <a:t>«Голодные игры». С. Коллинз.</a:t>
            </a:r>
          </a:p>
          <a:p>
            <a:pPr marL="0" indent="0">
              <a:lnSpc>
                <a:spcPct val="100000"/>
              </a:lnSpc>
              <a:buNone/>
            </a:pPr>
            <a:r>
              <a:rPr lang="ru-RU" sz="1700" dirty="0">
                <a:latin typeface="Times New Roman" panose="02020603050405020304" pitchFamily="18" charset="0"/>
                <a:cs typeface="Times New Roman" panose="02020603050405020304" pitchFamily="18" charset="0"/>
              </a:rPr>
              <a:t>«Повелитель мух». У. </a:t>
            </a:r>
            <a:r>
              <a:rPr lang="ru-RU" sz="1700" dirty="0" err="1">
                <a:latin typeface="Times New Roman" panose="02020603050405020304" pitchFamily="18" charset="0"/>
                <a:cs typeface="Times New Roman" panose="02020603050405020304" pitchFamily="18" charset="0"/>
              </a:rPr>
              <a:t>Голдинг</a:t>
            </a:r>
            <a:r>
              <a:rPr lang="ru-RU" sz="1700" dirty="0">
                <a:latin typeface="Times New Roman" panose="02020603050405020304" pitchFamily="18" charset="0"/>
                <a:cs typeface="Times New Roman" panose="02020603050405020304" pitchFamily="18" charset="0"/>
              </a:rPr>
              <a:t>. </a:t>
            </a:r>
          </a:p>
          <a:p>
            <a:pPr marL="0" indent="0">
              <a:lnSpc>
                <a:spcPct val="100000"/>
              </a:lnSpc>
              <a:buNone/>
            </a:pPr>
            <a:r>
              <a:rPr lang="ru-RU" sz="1700" dirty="0">
                <a:latin typeface="Times New Roman" panose="02020603050405020304" pitchFamily="18" charset="0"/>
                <a:cs typeface="Times New Roman" panose="02020603050405020304" pitchFamily="18" charset="0"/>
              </a:rPr>
              <a:t>«Старуха </a:t>
            </a:r>
            <a:r>
              <a:rPr lang="ru-RU" sz="1700" dirty="0" err="1">
                <a:latin typeface="Times New Roman" panose="02020603050405020304" pitchFamily="18" charset="0"/>
                <a:cs typeface="Times New Roman" panose="02020603050405020304" pitchFamily="18" charset="0"/>
              </a:rPr>
              <a:t>Изергиль</a:t>
            </a:r>
            <a:r>
              <a:rPr lang="ru-RU" sz="1700" dirty="0">
                <a:latin typeface="Times New Roman" panose="02020603050405020304" pitchFamily="18" charset="0"/>
                <a:cs typeface="Times New Roman" panose="02020603050405020304" pitchFamily="18" charset="0"/>
              </a:rPr>
              <a:t>». М. Горький.</a:t>
            </a:r>
          </a:p>
          <a:p>
            <a:pPr marL="0" indent="0">
              <a:lnSpc>
                <a:spcPct val="100000"/>
              </a:lnSpc>
              <a:buNone/>
            </a:pPr>
            <a:r>
              <a:rPr lang="ru-RU" sz="1700" dirty="0">
                <a:latin typeface="Times New Roman" panose="02020603050405020304" pitchFamily="18" charset="0"/>
                <a:cs typeface="Times New Roman" panose="02020603050405020304" pitchFamily="18" charset="0"/>
              </a:rPr>
              <a:t>«451 по Фаренгейту». Р. </a:t>
            </a:r>
            <a:r>
              <a:rPr lang="ru-RU" sz="1700" dirty="0" err="1">
                <a:latin typeface="Times New Roman" panose="02020603050405020304" pitchFamily="18" charset="0"/>
                <a:cs typeface="Times New Roman" panose="02020603050405020304" pitchFamily="18" charset="0"/>
              </a:rPr>
              <a:t>Брэдбери</a:t>
            </a:r>
            <a:r>
              <a:rPr lang="ru-RU" sz="1700" dirty="0">
                <a:latin typeface="Times New Roman" panose="02020603050405020304" pitchFamily="18" charset="0"/>
                <a:cs typeface="Times New Roman" panose="02020603050405020304" pitchFamily="18" charset="0"/>
              </a:rPr>
              <a:t>.</a:t>
            </a:r>
          </a:p>
          <a:p>
            <a:pPr marL="0" indent="0">
              <a:lnSpc>
                <a:spcPct val="100000"/>
              </a:lnSpc>
              <a:buNone/>
            </a:pPr>
            <a:r>
              <a:rPr lang="ru-RU" sz="1700" dirty="0">
                <a:latin typeface="Times New Roman" panose="02020603050405020304" pitchFamily="18" charset="0"/>
                <a:cs typeface="Times New Roman" panose="02020603050405020304" pitchFamily="18" charset="0"/>
              </a:rPr>
              <a:t>«Евгений Онегин». А. С. Пушкин.</a:t>
            </a:r>
          </a:p>
          <a:p>
            <a:pPr marL="0" indent="0">
              <a:lnSpc>
                <a:spcPct val="100000"/>
              </a:lnSpc>
              <a:buNone/>
            </a:pPr>
            <a:r>
              <a:rPr lang="ru-RU" sz="1700" dirty="0">
                <a:latin typeface="Times New Roman" panose="02020603050405020304" pitchFamily="18" charset="0"/>
                <a:cs typeface="Times New Roman" panose="02020603050405020304" pitchFamily="18" charset="0"/>
              </a:rPr>
              <a:t>«Зелёная лампа». А. Грин.</a:t>
            </a:r>
          </a:p>
          <a:p>
            <a:pPr marL="0" indent="0">
              <a:lnSpc>
                <a:spcPct val="100000"/>
              </a:lnSpc>
              <a:buNone/>
            </a:pPr>
            <a:r>
              <a:rPr lang="ru-RU" sz="1700" dirty="0">
                <a:latin typeface="Times New Roman" panose="02020603050405020304" pitchFamily="18" charset="0"/>
                <a:cs typeface="Times New Roman" panose="02020603050405020304" pitchFamily="18" charset="0"/>
              </a:rPr>
              <a:t>«Мастер и Маргарита». М. А. Булгаков.</a:t>
            </a:r>
          </a:p>
          <a:p>
            <a:pPr marL="0" indent="0">
              <a:lnSpc>
                <a:spcPct val="100000"/>
              </a:lnSpc>
              <a:buNone/>
            </a:pPr>
            <a:r>
              <a:rPr lang="ru-RU" sz="1700" dirty="0">
                <a:latin typeface="Times New Roman" panose="02020603050405020304" pitchFamily="18" charset="0"/>
                <a:cs typeface="Times New Roman" panose="02020603050405020304" pitchFamily="18" charset="0"/>
              </a:rPr>
              <a:t>«Граф Монте-Кристо» .А. Дюма.</a:t>
            </a:r>
          </a:p>
          <a:p>
            <a:pPr marL="0" indent="0">
              <a:lnSpc>
                <a:spcPct val="100000"/>
              </a:lnSpc>
              <a:buNone/>
            </a:pPr>
            <a:r>
              <a:rPr lang="ru-RU" sz="1700" dirty="0">
                <a:latin typeface="Times New Roman" panose="02020603050405020304" pitchFamily="18" charset="0"/>
                <a:cs typeface="Times New Roman" panose="02020603050405020304" pitchFamily="18" charset="0"/>
              </a:rPr>
              <a:t>«Чёрный человек». С. Есенин.</a:t>
            </a:r>
          </a:p>
          <a:p>
            <a:pPr marL="0" indent="0">
              <a:lnSpc>
                <a:spcPct val="100000"/>
              </a:lnSpc>
              <a:buNone/>
            </a:pPr>
            <a:r>
              <a:rPr lang="ru-RU" sz="1700" dirty="0">
                <a:latin typeface="Times New Roman" panose="02020603050405020304" pitchFamily="18" charset="0"/>
                <a:cs typeface="Times New Roman" panose="02020603050405020304" pitchFamily="18" charset="0"/>
              </a:rPr>
              <a:t>«Гранатовый браслет». А. И. Куприн.</a:t>
            </a:r>
          </a:p>
          <a:p>
            <a:pPr marL="0" indent="0">
              <a:lnSpc>
                <a:spcPct val="100000"/>
              </a:lnSpc>
              <a:buNone/>
            </a:pPr>
            <a:r>
              <a:rPr lang="ru-RU" sz="1700" dirty="0">
                <a:latin typeface="Times New Roman" panose="02020603050405020304" pitchFamily="18" charset="0"/>
                <a:cs typeface="Times New Roman" panose="02020603050405020304" pitchFamily="18" charset="0"/>
              </a:rPr>
              <a:t>«Капитанская дочка». А. С. Пушкин.</a:t>
            </a:r>
          </a:p>
          <a:p>
            <a:pPr marL="0" indent="0">
              <a:lnSpc>
                <a:spcPct val="100000"/>
              </a:lnSpc>
              <a:buNone/>
            </a:pPr>
            <a:r>
              <a:rPr lang="ru-RU" sz="1700" dirty="0">
                <a:latin typeface="Times New Roman" panose="02020603050405020304" pitchFamily="18" charset="0"/>
                <a:cs typeface="Times New Roman" panose="02020603050405020304" pitchFamily="18" charset="0"/>
              </a:rPr>
              <a:t>«Тарас Бульба». Н. В. Гоголь.</a:t>
            </a:r>
          </a:p>
          <a:p>
            <a:pPr marL="0" indent="0">
              <a:lnSpc>
                <a:spcPct val="100000"/>
              </a:lnSpc>
              <a:buNone/>
            </a:pPr>
            <a:r>
              <a:rPr lang="ru-RU" sz="1700" dirty="0">
                <a:latin typeface="Times New Roman" panose="02020603050405020304" pitchFamily="18" charset="0"/>
                <a:cs typeface="Times New Roman" panose="02020603050405020304" pitchFamily="18" charset="0"/>
              </a:rPr>
              <a:t>«Любовь к жизни». Дж. Лондон.</a:t>
            </a:r>
          </a:p>
        </p:txBody>
      </p:sp>
      <p:pic>
        <p:nvPicPr>
          <p:cNvPr id="2" name="Рисунок 1"/>
          <p:cNvPicPr>
            <a:picLocks noChangeAspect="1"/>
          </p:cNvPicPr>
          <p:nvPr/>
        </p:nvPicPr>
        <p:blipFill>
          <a:blip r:embed="rId2"/>
          <a:stretch>
            <a:fillRect/>
          </a:stretch>
        </p:blipFill>
        <p:spPr>
          <a:xfrm>
            <a:off x="3935433" y="1565031"/>
            <a:ext cx="8163756" cy="4624754"/>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84638" y="-4029"/>
            <a:ext cx="12007362" cy="584775"/>
          </a:xfrm>
          <a:prstGeom prst="rect">
            <a:avLst/>
          </a:prstGeom>
        </p:spPr>
        <p:txBody>
          <a:bodyPr wrap="square">
            <a:spAutoFit/>
          </a:bodyPr>
          <a:lstStyle/>
          <a:p>
            <a:pPr marL="342900" lvl="0" indent="-342900" algn="ctr">
              <a:spcBef>
                <a:spcPts val="1000"/>
              </a:spcBef>
              <a:buClr>
                <a:srgbClr val="A53010"/>
              </a:buClr>
            </a:pPr>
            <a:r>
              <a:rPr lang="ru-RU" sz="3200" dirty="0">
                <a:solidFill>
                  <a:srgbClr val="FF0000"/>
                </a:solidFill>
                <a:latin typeface="Times New Roman" panose="02020603050405020304" pitchFamily="18" charset="0"/>
                <a:cs typeface="Times New Roman" panose="02020603050405020304" pitchFamily="18" charset="0"/>
              </a:rPr>
              <a:t>Литературные примеры к 1 разделу:</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222" y="0"/>
            <a:ext cx="11989777" cy="800686"/>
          </a:xfrm>
        </p:spPr>
        <p:txBody>
          <a:bodyPr anchor="t">
            <a:normAutofit/>
          </a:bodyPr>
          <a:lstStyle/>
          <a:p>
            <a:r>
              <a:rPr lang="ru-RU" b="0" dirty="0">
                <a:solidFill>
                  <a:srgbClr val="0070C0"/>
                </a:solidFill>
                <a:latin typeface="Times New Roman" panose="02020603050405020304" pitchFamily="18" charset="0"/>
                <a:cs typeface="Times New Roman" panose="02020603050405020304" pitchFamily="18" charset="0"/>
              </a:rPr>
              <a:t>Раздел 2. Семья, общество, Отечество в жизни человека.</a:t>
            </a:r>
          </a:p>
        </p:txBody>
      </p:sp>
      <p:sp>
        <p:nvSpPr>
          <p:cNvPr id="3" name="Содержимое 2"/>
          <p:cNvSpPr>
            <a:spLocks noGrp="1"/>
          </p:cNvSpPr>
          <p:nvPr>
            <p:ph idx="1"/>
          </p:nvPr>
        </p:nvSpPr>
        <p:spPr>
          <a:xfrm>
            <a:off x="202222" y="1266093"/>
            <a:ext cx="11989778" cy="4739053"/>
          </a:xfrm>
        </p:spPr>
        <p:txBody>
          <a:bodyPr/>
          <a:lstStyle/>
          <a:p>
            <a:pPr algn="just">
              <a:buNone/>
            </a:pPr>
            <a:r>
              <a:rPr lang="ru-RU" sz="2800" dirty="0">
                <a:latin typeface="Times New Roman" panose="02020603050405020304" pitchFamily="18" charset="0"/>
                <a:cs typeface="Times New Roman" panose="02020603050405020304" pitchFamily="18" charset="0"/>
              </a:rPr>
              <a:t>Темы этого раздела нацеливают на размышление о семейных и общественных ценностях, традициях и обычаях, отношениях между людьми, влиянии общества и семьи на человека.</a:t>
            </a:r>
          </a:p>
          <a:p>
            <a:pPr>
              <a:buNone/>
            </a:pPr>
            <a:r>
              <a:rPr lang="ru-RU" sz="2800" dirty="0">
                <a:solidFill>
                  <a:srgbClr val="00B050"/>
                </a:solidFill>
                <a:latin typeface="Times New Roman" panose="02020603050405020304" pitchFamily="18" charset="0"/>
                <a:cs typeface="Times New Roman" panose="02020603050405020304" pitchFamily="18" charset="0"/>
              </a:rPr>
              <a:t>Возможные темы:</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Почему для некоторых людей так важно общественное мнение?</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Как окружение влияет на ребёнка?</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На что готов пойти человек ради своей семьи?</a:t>
            </a:r>
          </a:p>
          <a:p>
            <a:pP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Человек должен жить для себя или на благо</a:t>
            </a:r>
          </a:p>
          <a:p>
            <a:pPr marL="0" indent="0">
              <a:buNone/>
            </a:pPr>
            <a:r>
              <a:rPr lang="ru-RU" sz="2800" dirty="0">
                <a:latin typeface="Times New Roman" panose="02020603050405020304" pitchFamily="18" charset="0"/>
                <a:cs typeface="Times New Roman" panose="02020603050405020304" pitchFamily="18" charset="0"/>
              </a:rPr>
              <a:t>общества?</a:t>
            </a:r>
          </a:p>
        </p:txBody>
      </p:sp>
      <p:pic>
        <p:nvPicPr>
          <p:cNvPr id="5" name="Рисунок 4"/>
          <p:cNvPicPr>
            <a:picLocks noChangeAspect="1"/>
          </p:cNvPicPr>
          <p:nvPr/>
        </p:nvPicPr>
        <p:blipFill>
          <a:blip r:embed="rId2"/>
          <a:stretch>
            <a:fillRect/>
          </a:stretch>
        </p:blipFill>
        <p:spPr>
          <a:xfrm>
            <a:off x="7737231" y="3856196"/>
            <a:ext cx="4387361" cy="290540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1999" cy="605446"/>
          </a:xfrm>
        </p:spPr>
        <p:txBody>
          <a:bodyPr>
            <a:noAutofit/>
          </a:bodyPr>
          <a:lstStyle/>
          <a:p>
            <a:pPr algn="ctr"/>
            <a:r>
              <a:rPr lang="ru-RU" b="0" dirty="0">
                <a:solidFill>
                  <a:srgbClr val="FF0000"/>
                </a:solidFill>
                <a:latin typeface="Times New Roman" panose="02020603050405020304" pitchFamily="18" charset="0"/>
                <a:cs typeface="Times New Roman" panose="02020603050405020304" pitchFamily="18" charset="0"/>
              </a:rPr>
              <a:t>Литературные примеры ко 2 разделу:</a:t>
            </a:r>
          </a:p>
        </p:txBody>
      </p:sp>
      <p:sp>
        <p:nvSpPr>
          <p:cNvPr id="3" name="Содержимое 2"/>
          <p:cNvSpPr>
            <a:spLocks noGrp="1"/>
          </p:cNvSpPr>
          <p:nvPr>
            <p:ph idx="1"/>
          </p:nvPr>
        </p:nvSpPr>
        <p:spPr>
          <a:xfrm>
            <a:off x="184638" y="1125416"/>
            <a:ext cx="4606837" cy="5744094"/>
          </a:xfrm>
        </p:spPr>
        <p:txBody>
          <a:bodyPr>
            <a:normAutofit lnSpcReduction="10000"/>
          </a:bodyPr>
          <a:lstStyle/>
          <a:p>
            <a:pPr marL="0" indent="0">
              <a:buNone/>
            </a:pPr>
            <a:r>
              <a:rPr lang="ru-RU" sz="2000" dirty="0">
                <a:latin typeface="Times New Roman" panose="02020603050405020304" pitchFamily="18" charset="0"/>
                <a:cs typeface="Times New Roman" panose="02020603050405020304" pitchFamily="18" charset="0"/>
              </a:rPr>
              <a:t>«Война и мир». Л. Н. Толстой.</a:t>
            </a:r>
          </a:p>
          <a:p>
            <a:pPr marL="0" indent="0">
              <a:buNone/>
            </a:pPr>
            <a:r>
              <a:rPr lang="ru-RU" sz="2000" dirty="0">
                <a:latin typeface="Times New Roman" panose="02020603050405020304" pitchFamily="18" charset="0"/>
                <a:cs typeface="Times New Roman" panose="02020603050405020304" pitchFamily="18" charset="0"/>
              </a:rPr>
              <a:t>«Анна Каренина». Л. Н. Толстой.</a:t>
            </a:r>
          </a:p>
          <a:p>
            <a:pPr marL="0" indent="0">
              <a:buNone/>
            </a:pPr>
            <a:r>
              <a:rPr lang="ru-RU" sz="2000" dirty="0">
                <a:latin typeface="Times New Roman" panose="02020603050405020304" pitchFamily="18" charset="0"/>
                <a:cs typeface="Times New Roman" panose="02020603050405020304" pitchFamily="18" charset="0"/>
              </a:rPr>
              <a:t>«Герой нашего времени». М. Ю. Лермонтов.</a:t>
            </a:r>
          </a:p>
          <a:p>
            <a:pPr marL="0" indent="0">
              <a:buNone/>
            </a:pPr>
            <a:r>
              <a:rPr lang="ru-RU" sz="2000" dirty="0">
                <a:latin typeface="Times New Roman" panose="02020603050405020304" pitchFamily="18" charset="0"/>
                <a:cs typeface="Times New Roman" panose="02020603050405020304" pitchFamily="18" charset="0"/>
              </a:rPr>
              <a:t>«Горе от ума». А. С. Грибоедов.</a:t>
            </a:r>
          </a:p>
          <a:p>
            <a:pPr marL="0" indent="0">
              <a:buNone/>
            </a:pPr>
            <a:r>
              <a:rPr lang="ru-RU" sz="2000" dirty="0">
                <a:latin typeface="Times New Roman" panose="02020603050405020304" pitchFamily="18" charset="0"/>
                <a:cs typeface="Times New Roman" panose="02020603050405020304" pitchFamily="18" charset="0"/>
              </a:rPr>
              <a:t>«Тарас Бульба». Н. В. Гоголь.</a:t>
            </a:r>
          </a:p>
          <a:p>
            <a:pPr marL="0" indent="0">
              <a:buNone/>
            </a:pPr>
            <a:r>
              <a:rPr lang="ru-RU" sz="2000" dirty="0">
                <a:latin typeface="Times New Roman" panose="02020603050405020304" pitchFamily="18" charset="0"/>
                <a:cs typeface="Times New Roman" panose="02020603050405020304" pitchFamily="18" charset="0"/>
              </a:rPr>
              <a:t>«Капитанская дочка». А. С. Пушкин.</a:t>
            </a:r>
          </a:p>
          <a:p>
            <a:pPr marL="0" indent="0">
              <a:buNone/>
            </a:pPr>
            <a:r>
              <a:rPr lang="ru-RU" sz="2000" dirty="0">
                <a:latin typeface="Times New Roman" panose="02020603050405020304" pitchFamily="18" charset="0"/>
                <a:cs typeface="Times New Roman" panose="02020603050405020304" pitchFamily="18" charset="0"/>
              </a:rPr>
              <a:t>«Евгений Онегин». А. С. Пушкин.</a:t>
            </a:r>
          </a:p>
          <a:p>
            <a:pPr marL="0" indent="0">
              <a:buNone/>
            </a:pPr>
            <a:r>
              <a:rPr lang="ru-RU" sz="2000" dirty="0">
                <a:latin typeface="Times New Roman" panose="02020603050405020304" pitchFamily="18" charset="0"/>
                <a:cs typeface="Times New Roman" panose="02020603050405020304" pitchFamily="18" charset="0"/>
              </a:rPr>
              <a:t>«В списках не значился». Б. Л. Васильев.</a:t>
            </a:r>
          </a:p>
          <a:p>
            <a:pPr marL="0" indent="0">
              <a:buNone/>
            </a:pPr>
            <a:r>
              <a:rPr lang="ru-RU" sz="2000" dirty="0">
                <a:latin typeface="Times New Roman" panose="02020603050405020304" pitchFamily="18" charset="0"/>
                <a:cs typeface="Times New Roman" panose="02020603050405020304" pitchFamily="18" charset="0"/>
              </a:rPr>
              <a:t>«Куст сирени». А. И. Куприн.</a:t>
            </a:r>
          </a:p>
          <a:p>
            <a:pPr marL="0" indent="0">
              <a:buNone/>
            </a:pPr>
            <a:r>
              <a:rPr lang="ru-RU" sz="2000" dirty="0">
                <a:latin typeface="Times New Roman" panose="02020603050405020304" pitchFamily="18" charset="0"/>
                <a:cs typeface="Times New Roman" panose="02020603050405020304" pitchFamily="18" charset="0"/>
              </a:rPr>
              <a:t>«Кавказ». И. А. Бунин.</a:t>
            </a:r>
          </a:p>
          <a:p>
            <a:pPr marL="0" indent="0">
              <a:buNone/>
            </a:pPr>
            <a:r>
              <a:rPr lang="ru-RU" sz="2000" dirty="0">
                <a:latin typeface="Times New Roman" panose="02020603050405020304" pitchFamily="18" charset="0"/>
                <a:cs typeface="Times New Roman" panose="02020603050405020304" pitchFamily="18" charset="0"/>
              </a:rPr>
              <a:t>«О любви». А. П. Чехов.</a:t>
            </a:r>
          </a:p>
          <a:p>
            <a:pPr marL="0" indent="0">
              <a:buNone/>
            </a:pPr>
            <a:r>
              <a:rPr lang="ru-RU" sz="2000" dirty="0">
                <a:latin typeface="Times New Roman" panose="02020603050405020304" pitchFamily="18" charset="0"/>
                <a:cs typeface="Times New Roman" panose="02020603050405020304" pitchFamily="18" charset="0"/>
              </a:rPr>
              <a:t>«После бала». Л. Н. Толстой.</a:t>
            </a:r>
          </a:p>
          <a:p>
            <a:pPr marL="0" indent="0">
              <a:buNone/>
            </a:pPr>
            <a:r>
              <a:rPr lang="ru-RU" sz="2000" dirty="0">
                <a:latin typeface="Times New Roman" panose="02020603050405020304" pitchFamily="18" charset="0"/>
                <a:cs typeface="Times New Roman" panose="02020603050405020304" pitchFamily="18" charset="0"/>
              </a:rPr>
              <a:t>«Бородино». М. Ю. Лермонтов.</a:t>
            </a:r>
          </a:p>
        </p:txBody>
      </p:sp>
      <p:pic>
        <p:nvPicPr>
          <p:cNvPr id="5" name="Рисунок 4"/>
          <p:cNvPicPr>
            <a:picLocks noChangeAspect="1"/>
          </p:cNvPicPr>
          <p:nvPr/>
        </p:nvPicPr>
        <p:blipFill>
          <a:blip r:embed="rId2"/>
          <a:stretch>
            <a:fillRect/>
          </a:stretch>
        </p:blipFill>
        <p:spPr>
          <a:xfrm>
            <a:off x="4308231" y="905608"/>
            <a:ext cx="7792151" cy="566374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3430" y="0"/>
            <a:ext cx="11998569" cy="712177"/>
          </a:xfrm>
        </p:spPr>
        <p:txBody>
          <a:bodyPr anchor="t">
            <a:normAutofit/>
          </a:bodyPr>
          <a:lstStyle/>
          <a:p>
            <a:r>
              <a:rPr lang="ru-RU" b="0" dirty="0">
                <a:solidFill>
                  <a:srgbClr val="0070C0"/>
                </a:solidFill>
                <a:latin typeface="Times New Roman" panose="02020603050405020304" pitchFamily="18" charset="0"/>
                <a:cs typeface="Times New Roman" panose="02020603050405020304" pitchFamily="18" charset="0"/>
              </a:rPr>
              <a:t>Раздел 3. Природа и культура в жизни человека.</a:t>
            </a:r>
          </a:p>
        </p:txBody>
      </p:sp>
      <p:sp>
        <p:nvSpPr>
          <p:cNvPr id="3" name="Содержимое 2"/>
          <p:cNvSpPr>
            <a:spLocks noGrp="1"/>
          </p:cNvSpPr>
          <p:nvPr>
            <p:ph idx="1"/>
          </p:nvPr>
        </p:nvSpPr>
        <p:spPr>
          <a:xfrm>
            <a:off x="193429" y="1213338"/>
            <a:ext cx="11998570" cy="4589585"/>
          </a:xfrm>
        </p:spPr>
        <p:txBody>
          <a:bodyPr>
            <a:normAutofit/>
          </a:bodyPr>
          <a:lstStyle/>
          <a:p>
            <a:pPr>
              <a:buNone/>
            </a:pPr>
            <a:r>
              <a:rPr lang="ru-RU" sz="2400" dirty="0">
                <a:latin typeface="Times New Roman" panose="02020603050405020304" pitchFamily="18" charset="0"/>
                <a:cs typeface="Times New Roman" panose="02020603050405020304" pitchFamily="18" charset="0"/>
              </a:rPr>
              <a:t>Темы этого раздела нацеливают на рассуждение об искусстве и науке, о таланте, ценности творчества и научного поиска, о собственных интересах в области искусства и науки; некоторые темы связаны с вопросами экологии и роли природы в жизни человека. </a:t>
            </a:r>
            <a:endParaRPr lang="ru-RU" dirty="0">
              <a:latin typeface="Times New Roman" panose="02020603050405020304" pitchFamily="18" charset="0"/>
              <a:cs typeface="Times New Roman" panose="02020603050405020304" pitchFamily="18" charset="0"/>
            </a:endParaRPr>
          </a:p>
          <a:p>
            <a:pPr>
              <a:buNone/>
            </a:pPr>
            <a:r>
              <a:rPr lang="ru-RU" sz="2400" dirty="0">
                <a:solidFill>
                  <a:srgbClr val="00B050"/>
                </a:solidFill>
                <a:latin typeface="Times New Roman" panose="02020603050405020304" pitchFamily="18" charset="0"/>
                <a:cs typeface="Times New Roman" panose="02020603050405020304" pitchFamily="18" charset="0"/>
              </a:rPr>
              <a:t>Возможные темы:</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Как произведения искусства могут повлиять на личность и воспитание?</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Почему важно сохранять историческую память и традиционные ценности?</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Согласны ли вы с мнением, что природа может существовать без человека, а человек без природы — нет?</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Как достижения науки и технологий повлияли на человека и природу?</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Можно ли пренебречь природой во имя технического прогресса?</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638" y="0"/>
            <a:ext cx="12007362" cy="729762"/>
          </a:xfrm>
        </p:spPr>
        <p:txBody>
          <a:bodyPr anchor="t"/>
          <a:lstStyle/>
          <a:p>
            <a:r>
              <a:rPr lang="ru-RU" b="0" dirty="0">
                <a:solidFill>
                  <a:srgbClr val="FF0000"/>
                </a:solidFill>
                <a:latin typeface="Times New Roman" panose="02020603050405020304" pitchFamily="18" charset="0"/>
                <a:cs typeface="Times New Roman" panose="02020603050405020304" pitchFamily="18" charset="0"/>
              </a:rPr>
              <a:t>Литературные примеры к 3 разделу.</a:t>
            </a:r>
          </a:p>
        </p:txBody>
      </p:sp>
      <p:sp>
        <p:nvSpPr>
          <p:cNvPr id="3" name="Содержимое 2"/>
          <p:cNvSpPr>
            <a:spLocks noGrp="1"/>
          </p:cNvSpPr>
          <p:nvPr>
            <p:ph idx="1"/>
          </p:nvPr>
        </p:nvSpPr>
        <p:spPr>
          <a:xfrm>
            <a:off x="184638" y="1283677"/>
            <a:ext cx="4615962" cy="4747846"/>
          </a:xfrm>
        </p:spPr>
        <p:txBody>
          <a:bodyPr>
            <a:normAutofit/>
          </a:bodyPr>
          <a:lstStyle/>
          <a:p>
            <a:pPr marL="0" indent="0">
              <a:buNone/>
            </a:pPr>
            <a:r>
              <a:rPr lang="ru-RU" sz="2000" dirty="0">
                <a:latin typeface="Times New Roman" panose="02020603050405020304" pitchFamily="18" charset="0"/>
                <a:cs typeface="Times New Roman" panose="02020603050405020304" pitchFamily="18" charset="0"/>
              </a:rPr>
              <a:t>«451 по Фаренгейту». Р. </a:t>
            </a:r>
            <a:r>
              <a:rPr lang="ru-RU" sz="2000" dirty="0" err="1">
                <a:latin typeface="Times New Roman" panose="02020603050405020304" pitchFamily="18" charset="0"/>
                <a:cs typeface="Times New Roman" panose="02020603050405020304" pitchFamily="18" charset="0"/>
              </a:rPr>
              <a:t>Брэдбери</a:t>
            </a:r>
            <a:r>
              <a:rPr lang="ru-RU" sz="2000" dirty="0">
                <a:latin typeface="Times New Roman" panose="02020603050405020304" pitchFamily="18" charset="0"/>
                <a:cs typeface="Times New Roman" panose="02020603050405020304" pitchFamily="18" charset="0"/>
              </a:rPr>
              <a:t>.</a:t>
            </a:r>
          </a:p>
          <a:p>
            <a:pPr marL="0" indent="0">
              <a:buNone/>
            </a:pPr>
            <a:r>
              <a:rPr lang="ru-RU" sz="2000" dirty="0">
                <a:latin typeface="Times New Roman" panose="02020603050405020304" pitchFamily="18" charset="0"/>
                <a:cs typeface="Times New Roman" panose="02020603050405020304" pitchFamily="18" charset="0"/>
              </a:rPr>
              <a:t>«О дивный новый мир». О. Хаксли.</a:t>
            </a:r>
          </a:p>
          <a:p>
            <a:pPr marL="0" indent="0">
              <a:buNone/>
            </a:pPr>
            <a:r>
              <a:rPr lang="ru-RU" sz="2000" dirty="0">
                <a:latin typeface="Times New Roman" panose="02020603050405020304" pitchFamily="18" charset="0"/>
                <a:cs typeface="Times New Roman" panose="02020603050405020304" pitchFamily="18" charset="0"/>
              </a:rPr>
              <a:t>«Отцы и дети». И. С. Тургенев.</a:t>
            </a:r>
          </a:p>
          <a:p>
            <a:pPr marL="0" indent="0">
              <a:buNone/>
            </a:pPr>
            <a:r>
              <a:rPr lang="ru-RU" sz="2000" dirty="0">
                <a:latin typeface="Times New Roman" panose="02020603050405020304" pitchFamily="18" charset="0"/>
                <a:cs typeface="Times New Roman" panose="02020603050405020304" pitchFamily="18" charset="0"/>
              </a:rPr>
              <a:t>«1984». Дж. Оруэлл.</a:t>
            </a:r>
          </a:p>
          <a:p>
            <a:pPr marL="0" indent="0">
              <a:buNone/>
            </a:pPr>
            <a:r>
              <a:rPr lang="ru-RU" sz="2000" dirty="0">
                <a:latin typeface="Times New Roman" panose="02020603050405020304" pitchFamily="18" charset="0"/>
                <a:cs typeface="Times New Roman" panose="02020603050405020304" pitchFamily="18" charset="0"/>
              </a:rPr>
              <a:t>«Мы». Е. И. Замятин.</a:t>
            </a:r>
          </a:p>
          <a:p>
            <a:pPr marL="0" indent="0">
              <a:buNone/>
            </a:pPr>
            <a:r>
              <a:rPr lang="ru-RU" sz="2000" dirty="0">
                <a:latin typeface="Times New Roman" panose="02020603050405020304" pitchFamily="18" charset="0"/>
                <a:cs typeface="Times New Roman" panose="02020603050405020304" pitchFamily="18" charset="0"/>
              </a:rPr>
              <a:t>«Голодные игры». С. Коллинз.</a:t>
            </a:r>
          </a:p>
          <a:p>
            <a:pPr marL="0" indent="0">
              <a:buNone/>
            </a:pPr>
            <a:r>
              <a:rPr lang="ru-RU" sz="2000" dirty="0">
                <a:latin typeface="Times New Roman" panose="02020603050405020304" pitchFamily="18" charset="0"/>
                <a:cs typeface="Times New Roman" panose="02020603050405020304" pitchFamily="18" charset="0"/>
              </a:rPr>
              <a:t>«Повелитель мух». У. </a:t>
            </a:r>
            <a:r>
              <a:rPr lang="ru-RU" sz="2000" dirty="0" err="1">
                <a:latin typeface="Times New Roman" panose="02020603050405020304" pitchFamily="18" charset="0"/>
                <a:cs typeface="Times New Roman" panose="02020603050405020304" pitchFamily="18" charset="0"/>
              </a:rPr>
              <a:t>Голдинг</a:t>
            </a:r>
            <a:r>
              <a:rPr lang="ru-RU" sz="2000" dirty="0">
                <a:latin typeface="Times New Roman" panose="02020603050405020304" pitchFamily="18" charset="0"/>
                <a:cs typeface="Times New Roman" panose="02020603050405020304" pitchFamily="18" charset="0"/>
              </a:rPr>
              <a:t>.</a:t>
            </a:r>
          </a:p>
          <a:p>
            <a:pPr marL="0" indent="0">
              <a:buNone/>
            </a:pPr>
            <a:r>
              <a:rPr lang="ru-RU" sz="2000" dirty="0">
                <a:latin typeface="Times New Roman" panose="02020603050405020304" pitchFamily="18" charset="0"/>
                <a:cs typeface="Times New Roman" panose="02020603050405020304" pitchFamily="18" charset="0"/>
              </a:rPr>
              <a:t>«Прощание с Матёрой»,</a:t>
            </a:r>
          </a:p>
          <a:p>
            <a:pPr marL="0" indent="0">
              <a:buNone/>
            </a:pPr>
            <a:r>
              <a:rPr lang="ru-RU" sz="2000" dirty="0">
                <a:latin typeface="Times New Roman" panose="02020603050405020304" pitchFamily="18" charset="0"/>
                <a:cs typeface="Times New Roman" panose="02020603050405020304" pitchFamily="18" charset="0"/>
              </a:rPr>
              <a:t>«Уроки французского». В. Г. Распутин.</a:t>
            </a:r>
          </a:p>
          <a:p>
            <a:pPr marL="0" indent="0">
              <a:buNone/>
            </a:pPr>
            <a:r>
              <a:rPr lang="ru-RU" sz="2000" dirty="0">
                <a:latin typeface="Times New Roman" panose="02020603050405020304" pitchFamily="18" charset="0"/>
                <a:cs typeface="Times New Roman" panose="02020603050405020304" pitchFamily="18" charset="0"/>
              </a:rPr>
              <a:t>«Цветы для </a:t>
            </a:r>
            <a:r>
              <a:rPr lang="ru-RU" sz="2000" dirty="0" err="1">
                <a:latin typeface="Times New Roman" panose="02020603050405020304" pitchFamily="18" charset="0"/>
                <a:cs typeface="Times New Roman" panose="02020603050405020304" pitchFamily="18" charset="0"/>
              </a:rPr>
              <a:t>Элджернона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Дэниел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Киз</a:t>
            </a:r>
            <a:r>
              <a:rPr lang="ru-RU" sz="2000" dirty="0">
                <a:latin typeface="Times New Roman" panose="02020603050405020304" pitchFamily="18" charset="0"/>
                <a:cs typeface="Times New Roman" panose="02020603050405020304" pitchFamily="18" charset="0"/>
              </a:rPr>
              <a:t>.</a:t>
            </a:r>
          </a:p>
          <a:p>
            <a:pPr marL="0" indent="0">
              <a:buNone/>
            </a:pPr>
            <a:r>
              <a:rPr lang="ru-RU" sz="2000" dirty="0">
                <a:latin typeface="Times New Roman" panose="02020603050405020304" pitchFamily="18" charset="0"/>
                <a:cs typeface="Times New Roman" panose="02020603050405020304" pitchFamily="18" charset="0"/>
              </a:rPr>
              <a:t>«Любовь к жизни». Дж. Лондон.</a:t>
            </a:r>
          </a:p>
        </p:txBody>
      </p:sp>
      <p:pic>
        <p:nvPicPr>
          <p:cNvPr id="4" name="Рисунок 3"/>
          <p:cNvPicPr>
            <a:picLocks noChangeAspect="1"/>
          </p:cNvPicPr>
          <p:nvPr/>
        </p:nvPicPr>
        <p:blipFill>
          <a:blip r:embed="rId2"/>
          <a:stretch>
            <a:fillRect/>
          </a:stretch>
        </p:blipFill>
        <p:spPr>
          <a:xfrm>
            <a:off x="4587570" y="1283677"/>
            <a:ext cx="7495265" cy="4783014"/>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931985"/>
          </a:xfrm>
        </p:spPr>
        <p:txBody>
          <a:bodyPr anchor="t">
            <a:noAutofit/>
          </a:bodyPr>
          <a:lstStyle/>
          <a:p>
            <a:pPr algn="ctr"/>
            <a:r>
              <a:rPr lang="ru-RU" sz="2400" b="0" dirty="0">
                <a:solidFill>
                  <a:srgbClr val="FF0000"/>
                </a:solidFill>
                <a:latin typeface="Times New Roman" panose="02020603050405020304" pitchFamily="18" charset="0"/>
                <a:cs typeface="Times New Roman" panose="02020603050405020304" pitchFamily="18" charset="0"/>
              </a:rPr>
              <a:t>В 2025/26 учебном году на экзамене будут темы, которые уже использовались в прошлые годы (в закрытом банке ФИПИ их около двух тысяч).</a:t>
            </a:r>
          </a:p>
        </p:txBody>
      </p:sp>
      <p:sp>
        <p:nvSpPr>
          <p:cNvPr id="3" name="Содержимое 2"/>
          <p:cNvSpPr>
            <a:spLocks noGrp="1"/>
          </p:cNvSpPr>
          <p:nvPr>
            <p:ph idx="1"/>
          </p:nvPr>
        </p:nvSpPr>
        <p:spPr>
          <a:xfrm>
            <a:off x="109904" y="1213338"/>
            <a:ext cx="12082096" cy="5551243"/>
          </a:xfrm>
        </p:spPr>
        <p:txBody>
          <a:bodyPr>
            <a:normAutofit lnSpcReduction="10000"/>
          </a:bodyPr>
          <a:lstStyle/>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1. </a:t>
            </a:r>
            <a:r>
              <a:rPr lang="ru-RU" sz="2400" dirty="0">
                <a:solidFill>
                  <a:srgbClr val="0070C0"/>
                </a:solidFill>
                <a:latin typeface="Times New Roman" panose="02020603050405020304" pitchFamily="18" charset="0"/>
                <a:cs typeface="Times New Roman" panose="02020603050405020304" pitchFamily="18" charset="0"/>
              </a:rPr>
              <a:t>Духовно-нравственные ориентиры в жизни человека.</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1.1. Внутренний мир человека и его личностные качества.</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1.2. Отношение человека к другому человеку (окружению), нравственные идеалы и выбор между добром и злом.</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1.3. Познание человеком самого себя.</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1.4. Свобода человека и её ограничения.</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2. </a:t>
            </a:r>
            <a:r>
              <a:rPr lang="ru-RU" sz="2400" dirty="0">
                <a:solidFill>
                  <a:srgbClr val="0070C0"/>
                </a:solidFill>
                <a:latin typeface="Times New Roman" panose="02020603050405020304" pitchFamily="18" charset="0"/>
                <a:cs typeface="Times New Roman" panose="02020603050405020304" pitchFamily="18" charset="0"/>
              </a:rPr>
              <a:t>Семья, общество, Отечество в жизни человека.</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2.1. Семья, род; семейные ценности и традиции.</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2.2. Человек и общество.</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2.3. Родина, государство, гражданская позиция</a:t>
            </a:r>
          </a:p>
          <a:p>
            <a:pPr marL="0" indent="0">
              <a:lnSpc>
                <a:spcPct val="100000"/>
              </a:lnSpc>
              <a:buNone/>
            </a:pPr>
            <a:r>
              <a:rPr lang="ru-RU" sz="2400" dirty="0">
                <a:latin typeface="Times New Roman" panose="02020603050405020304" pitchFamily="18" charset="0"/>
                <a:cs typeface="Times New Roman" panose="02020603050405020304" pitchFamily="18" charset="0"/>
              </a:rPr>
              <a:t>   человека, традиции.</a:t>
            </a:r>
          </a:p>
          <a:p>
            <a:pPr>
              <a:lnSpc>
                <a:spcPct val="100000"/>
              </a:lnSpc>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3. </a:t>
            </a:r>
            <a:r>
              <a:rPr lang="ru-RU" sz="2400" dirty="0">
                <a:solidFill>
                  <a:srgbClr val="0070C0"/>
                </a:solidFill>
                <a:latin typeface="Times New Roman" panose="02020603050405020304" pitchFamily="18" charset="0"/>
                <a:cs typeface="Times New Roman" panose="02020603050405020304" pitchFamily="18" charset="0"/>
              </a:rPr>
              <a:t>Природа и культура в жизни человека.</a:t>
            </a:r>
            <a:br>
              <a:rPr lang="ru-RU" sz="2400" dirty="0">
                <a:solidFill>
                  <a:srgbClr val="0070C0"/>
                </a:solidFill>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3.1. Природа и человек.</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3.2. Наука и человек.</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3.3. Искусство и человек.</a:t>
            </a:r>
          </a:p>
        </p:txBody>
      </p:sp>
      <p:sp>
        <p:nvSpPr>
          <p:cNvPr id="5" name="TextBox 4">
            <a:extLst>
              <a:ext uri="{FF2B5EF4-FFF2-40B4-BE49-F238E27FC236}">
                <a16:creationId xmlns:a16="http://schemas.microsoft.com/office/drawing/2014/main" id="{786239A9-8DC8-4176-B2B6-B258B42DC3AF}"/>
              </a:ext>
            </a:extLst>
          </p:cNvPr>
          <p:cNvSpPr txBox="1"/>
          <p:nvPr/>
        </p:nvSpPr>
        <p:spPr>
          <a:xfrm>
            <a:off x="7040880" y="2867891"/>
            <a:ext cx="4804756" cy="3693319"/>
          </a:xfrm>
          <a:prstGeom prst="rect">
            <a:avLst/>
          </a:prstGeom>
          <a:noFill/>
        </p:spPr>
        <p:txBody>
          <a:bodyPr wrap="square" rtlCol="0">
            <a:spAutoFit/>
          </a:bodyPr>
          <a:lstStyle/>
          <a:p>
            <a:r>
              <a:rPr lang="ru-RU" dirty="0"/>
              <a:t>Итоговое сочинение 2025/26 для 11 класса составляется на основе закрытого банка тем, который обновляют каждый год. Есть как встречавшиеся в прошлые годы, так и новые. Комплект включает по две темы из каждого большого раздела, чтобы выпускники имели возможность выбирать и показывать ход рассуждений.</a:t>
            </a:r>
          </a:p>
          <a:p>
            <a:r>
              <a:rPr lang="ru-RU" dirty="0"/>
              <a:t>Тематический банк разделён на три направления:</a:t>
            </a:r>
          </a:p>
          <a:p>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054" y="0"/>
            <a:ext cx="11957537" cy="659423"/>
          </a:xfrm>
        </p:spPr>
        <p:txBody>
          <a:bodyPr anchor="t">
            <a:noAutofit/>
          </a:bodyPr>
          <a:lstStyle/>
          <a:p>
            <a:pPr lvl="0">
              <a:lnSpc>
                <a:spcPct val="100000"/>
              </a:lnSpc>
              <a:spcBef>
                <a:spcPts val="0"/>
              </a:spcBef>
            </a:pPr>
            <a:r>
              <a:rPr lang="ru-RU" sz="2000" b="0" dirty="0">
                <a:solidFill>
                  <a:srgbClr val="333333"/>
                </a:solidFill>
                <a:latin typeface="Times New Roman" panose="02020603050405020304" pitchFamily="18" charset="0"/>
                <a:ea typeface="+mn-ea"/>
                <a:cs typeface="Times New Roman" panose="02020603050405020304" pitchFamily="18" charset="0"/>
              </a:rPr>
              <a:t>Для итогового сочинения 2026 года можно использовать следующие </a:t>
            </a:r>
            <a:r>
              <a:rPr lang="ru-RU" sz="2000" b="0" dirty="0">
                <a:solidFill>
                  <a:srgbClr val="FF0000"/>
                </a:solidFill>
                <a:latin typeface="Times New Roman" panose="02020603050405020304" pitchFamily="18" charset="0"/>
                <a:ea typeface="+mn-ea"/>
                <a:cs typeface="Times New Roman" panose="02020603050405020304" pitchFamily="18" charset="0"/>
              </a:rPr>
              <a:t>литературные примеры </a:t>
            </a:r>
            <a:r>
              <a:rPr lang="ru-RU" sz="2000" b="0" dirty="0">
                <a:solidFill>
                  <a:srgbClr val="333333"/>
                </a:solidFill>
                <a:latin typeface="Times New Roman" panose="02020603050405020304" pitchFamily="18" charset="0"/>
                <a:ea typeface="+mn-ea"/>
                <a:cs typeface="Times New Roman" panose="02020603050405020304" pitchFamily="18" charset="0"/>
              </a:rPr>
              <a:t>в зависимости от направления:</a:t>
            </a:r>
            <a:endParaRPr lang="ru-RU" sz="2000" b="0"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67054" y="948690"/>
            <a:ext cx="12024946" cy="5909310"/>
          </a:xfrm>
          <a:prstGeom prst="rect">
            <a:avLst/>
          </a:prstGeom>
        </p:spPr>
        <p:txBody>
          <a:bodyPr wrap="square">
            <a:spAutoFit/>
          </a:bodyPr>
          <a:lstStyle/>
          <a:p>
            <a:pPr>
              <a:buFont typeface="+mj-lt"/>
              <a:buAutoNum type="arabicPeriod"/>
            </a:pPr>
            <a:r>
              <a:rPr lang="ru-RU" dirty="0">
                <a:solidFill>
                  <a:srgbClr val="0070C0"/>
                </a:solidFill>
                <a:latin typeface="Times New Roman" panose="02020603050405020304" pitchFamily="18" charset="0"/>
                <a:cs typeface="Times New Roman" panose="02020603050405020304" pitchFamily="18" charset="0"/>
              </a:rPr>
              <a:t> «Забвению не подлежит»</a:t>
            </a:r>
            <a:r>
              <a:rPr lang="ru-RU" dirty="0">
                <a:solidFill>
                  <a:srgbClr val="333333"/>
                </a:solidFill>
                <a:latin typeface="Times New Roman" panose="02020603050405020304" pitchFamily="18" charset="0"/>
                <a:cs typeface="Times New Roman" panose="02020603050405020304" pitchFamily="18" charset="0"/>
              </a:rPr>
              <a:t> (ценность памяти, истории, важность прошлого):</a:t>
            </a:r>
          </a:p>
          <a:p>
            <a:r>
              <a:rPr lang="ru-RU" dirty="0">
                <a:solidFill>
                  <a:srgbClr val="333333"/>
                </a:solidFill>
                <a:latin typeface="Times New Roman" panose="02020603050405020304" pitchFamily="18" charset="0"/>
                <a:cs typeface="Times New Roman" panose="02020603050405020304" pitchFamily="18" charset="0"/>
              </a:rPr>
              <a:t>«Война и мир». Л. Н. Толстой — герои помнят свои ошибки и ценят историю семьи.</a:t>
            </a:r>
          </a:p>
          <a:p>
            <a:r>
              <a:rPr lang="ru-RU" dirty="0">
                <a:solidFill>
                  <a:srgbClr val="333333"/>
                </a:solidFill>
                <a:latin typeface="Times New Roman" panose="02020603050405020304" pitchFamily="18" charset="0"/>
                <a:cs typeface="Times New Roman" panose="02020603050405020304" pitchFamily="18" charset="0"/>
              </a:rPr>
              <a:t>«Судьба человека» М. А. Шолохов — память о войне и личной трагедии.</a:t>
            </a:r>
          </a:p>
          <a:p>
            <a:r>
              <a:rPr lang="ru-RU" dirty="0">
                <a:solidFill>
                  <a:srgbClr val="0070C0"/>
                </a:solidFill>
                <a:latin typeface="Times New Roman" panose="02020603050405020304" pitchFamily="18" charset="0"/>
                <a:cs typeface="Times New Roman" panose="02020603050405020304" pitchFamily="18" charset="0"/>
              </a:rPr>
              <a:t> 2.  «Я и другие»</a:t>
            </a:r>
            <a:r>
              <a:rPr lang="ru-RU" dirty="0">
                <a:solidFill>
                  <a:srgbClr val="333333"/>
                </a:solidFill>
                <a:latin typeface="Times New Roman" panose="02020603050405020304" pitchFamily="18" charset="0"/>
                <a:cs typeface="Times New Roman" panose="02020603050405020304" pitchFamily="18" charset="0"/>
              </a:rPr>
              <a:t> (взаимоотношения, дружба, любовь, сотрудничество):</a:t>
            </a:r>
          </a:p>
          <a:p>
            <a:r>
              <a:rPr lang="ru-RU" dirty="0">
                <a:solidFill>
                  <a:srgbClr val="333333"/>
                </a:solidFill>
                <a:latin typeface="Times New Roman" panose="02020603050405020304" pitchFamily="18" charset="0"/>
                <a:cs typeface="Times New Roman" panose="02020603050405020304" pitchFamily="18" charset="0"/>
              </a:rPr>
              <a:t>«Война и мир». Л. Н. Толстой — дружба Пьера и Андрея, поддержка в трудные времена.</a:t>
            </a:r>
          </a:p>
          <a:p>
            <a:r>
              <a:rPr lang="ru-RU" dirty="0">
                <a:solidFill>
                  <a:srgbClr val="333333"/>
                </a:solidFill>
                <a:latin typeface="Times New Roman" panose="02020603050405020304" pitchFamily="18" charset="0"/>
                <a:cs typeface="Times New Roman" panose="02020603050405020304" pitchFamily="18" charset="0"/>
              </a:rPr>
              <a:t>«Преступление и наказание». Ф. М. Достоевский — Соня Мармеладова, милосердие к ближним.</a:t>
            </a:r>
          </a:p>
          <a:p>
            <a:r>
              <a:rPr lang="ru-RU" dirty="0">
                <a:solidFill>
                  <a:srgbClr val="333333"/>
                </a:solidFill>
                <a:latin typeface="Times New Roman" panose="02020603050405020304" pitchFamily="18" charset="0"/>
                <a:cs typeface="Times New Roman" panose="02020603050405020304" pitchFamily="18" charset="0"/>
              </a:rPr>
              <a:t>«Капитанская дочка». А. С. Пушкин.</a:t>
            </a:r>
          </a:p>
          <a:p>
            <a:r>
              <a:rPr lang="ru-RU" dirty="0">
                <a:solidFill>
                  <a:srgbClr val="333333"/>
                </a:solidFill>
                <a:latin typeface="Times New Roman" panose="02020603050405020304" pitchFamily="18" charset="0"/>
                <a:cs typeface="Times New Roman" panose="02020603050405020304" pitchFamily="18" charset="0"/>
              </a:rPr>
              <a:t>«Тарас Бульба». Н. В. Гоголь.</a:t>
            </a:r>
          </a:p>
          <a:p>
            <a:r>
              <a:rPr lang="ru-RU" dirty="0">
                <a:solidFill>
                  <a:srgbClr val="333333"/>
                </a:solidFill>
                <a:latin typeface="Times New Roman" panose="02020603050405020304" pitchFamily="18" charset="0"/>
                <a:cs typeface="Times New Roman" panose="02020603050405020304" pitchFamily="18" charset="0"/>
              </a:rPr>
              <a:t>«Любовь к жизни». Дж. Лондон.</a:t>
            </a:r>
          </a:p>
          <a:p>
            <a:r>
              <a:rPr lang="ru-RU" dirty="0">
                <a:solidFill>
                  <a:srgbClr val="333333"/>
                </a:solidFill>
                <a:latin typeface="Times New Roman" panose="02020603050405020304" pitchFamily="18" charset="0"/>
                <a:cs typeface="Times New Roman" panose="02020603050405020304" pitchFamily="18" charset="0"/>
              </a:rPr>
              <a:t> </a:t>
            </a:r>
            <a:r>
              <a:rPr lang="ru-RU" dirty="0">
                <a:solidFill>
                  <a:srgbClr val="0070C0"/>
                </a:solidFill>
                <a:latin typeface="Times New Roman" panose="02020603050405020304" pitchFamily="18" charset="0"/>
                <a:cs typeface="Times New Roman" panose="02020603050405020304" pitchFamily="18" charset="0"/>
              </a:rPr>
              <a:t> 3. «Между прошлым и будущим: портрет моего поколения»</a:t>
            </a:r>
            <a:r>
              <a:rPr lang="ru-RU" dirty="0">
                <a:solidFill>
                  <a:srgbClr val="333333"/>
                </a:solidFill>
                <a:latin typeface="Times New Roman" panose="02020603050405020304" pitchFamily="18" charset="0"/>
                <a:cs typeface="Times New Roman" panose="02020603050405020304" pitchFamily="18" charset="0"/>
              </a:rPr>
              <a:t> (формирование личности, ценности, выбор жизненного пути):</a:t>
            </a:r>
          </a:p>
          <a:p>
            <a:r>
              <a:rPr lang="ru-RU" dirty="0">
                <a:solidFill>
                  <a:srgbClr val="333333"/>
                </a:solidFill>
                <a:latin typeface="Times New Roman" panose="02020603050405020304" pitchFamily="18" charset="0"/>
                <a:cs typeface="Times New Roman" panose="02020603050405020304" pitchFamily="18" charset="0"/>
              </a:rPr>
              <a:t>«Отцы и дети». И. С. Тургенев — конфликт поколений, поиск своего пути.</a:t>
            </a:r>
          </a:p>
          <a:p>
            <a:pPr lvl="0"/>
            <a:r>
              <a:rPr lang="ru-RU" dirty="0">
                <a:solidFill>
                  <a:srgbClr val="333333"/>
                </a:solidFill>
                <a:latin typeface="Times New Roman" panose="02020603050405020304" pitchFamily="18" charset="0"/>
                <a:cs typeface="Times New Roman" panose="02020603050405020304" pitchFamily="18" charset="0"/>
              </a:rPr>
              <a:t>«Цифры». И. А. Бунин— конфликт поколений, поиск своего пути.</a:t>
            </a:r>
          </a:p>
          <a:p>
            <a:r>
              <a:rPr lang="ru-RU" dirty="0">
                <a:solidFill>
                  <a:srgbClr val="333333"/>
                </a:solidFill>
                <a:latin typeface="Times New Roman" panose="02020603050405020304" pitchFamily="18" charset="0"/>
                <a:cs typeface="Times New Roman" panose="02020603050405020304" pitchFamily="18" charset="0"/>
              </a:rPr>
              <a:t>«Герой нашего времени». М. Ю. Лермонтов — внутренний поиск и мировоззрение.</a:t>
            </a:r>
          </a:p>
          <a:p>
            <a:r>
              <a:rPr lang="ru-RU" dirty="0">
                <a:solidFill>
                  <a:srgbClr val="333333"/>
                </a:solidFill>
                <a:latin typeface="Times New Roman" panose="02020603050405020304" pitchFamily="18" charset="0"/>
                <a:cs typeface="Times New Roman" panose="02020603050405020304" pitchFamily="18" charset="0"/>
              </a:rPr>
              <a:t>  </a:t>
            </a:r>
            <a:r>
              <a:rPr lang="ru-RU" dirty="0">
                <a:solidFill>
                  <a:srgbClr val="0070C0"/>
                </a:solidFill>
                <a:latin typeface="Times New Roman" panose="02020603050405020304" pitchFamily="18" charset="0"/>
                <a:cs typeface="Times New Roman" panose="02020603050405020304" pitchFamily="18" charset="0"/>
              </a:rPr>
              <a:t>4. «Время перемен»</a:t>
            </a:r>
            <a:r>
              <a:rPr lang="ru-RU" dirty="0">
                <a:solidFill>
                  <a:srgbClr val="333333"/>
                </a:solidFill>
                <a:latin typeface="Times New Roman" panose="02020603050405020304" pitchFamily="18" charset="0"/>
                <a:cs typeface="Times New Roman" panose="02020603050405020304" pitchFamily="18" charset="0"/>
              </a:rPr>
              <a:t> (изменения в обществе, личные перемены, поиски смысла жизни):</a:t>
            </a:r>
          </a:p>
          <a:p>
            <a:r>
              <a:rPr lang="ru-RU" dirty="0">
                <a:solidFill>
                  <a:srgbClr val="333333"/>
                </a:solidFill>
                <a:latin typeface="Times New Roman" panose="02020603050405020304" pitchFamily="18" charset="0"/>
                <a:cs typeface="Times New Roman" panose="02020603050405020304" pitchFamily="18" charset="0"/>
              </a:rPr>
              <a:t>«Герой нашего времени». М. Ю. Лермонтов.</a:t>
            </a:r>
          </a:p>
          <a:p>
            <a:r>
              <a:rPr lang="ru-RU" dirty="0">
                <a:solidFill>
                  <a:srgbClr val="333333"/>
                </a:solidFill>
                <a:latin typeface="Times New Roman" panose="02020603050405020304" pitchFamily="18" charset="0"/>
                <a:cs typeface="Times New Roman" panose="02020603050405020304" pitchFamily="18" charset="0"/>
              </a:rPr>
              <a:t>«Обломов». И. А. Гончаров — личные и социальные перемены.</a:t>
            </a:r>
          </a:p>
          <a:p>
            <a:r>
              <a:rPr lang="ru-RU" dirty="0">
                <a:solidFill>
                  <a:srgbClr val="333333"/>
                </a:solidFill>
                <a:latin typeface="Times New Roman" panose="02020603050405020304" pitchFamily="18" charset="0"/>
                <a:cs typeface="Times New Roman" panose="02020603050405020304" pitchFamily="18" charset="0"/>
              </a:rPr>
              <a:t>«Горе от ума». А. С. Грибоедов — перемены в обществе, столкновение старых и новых взглядов.</a:t>
            </a:r>
          </a:p>
          <a:p>
            <a:r>
              <a:rPr lang="ru-RU" dirty="0">
                <a:solidFill>
                  <a:srgbClr val="0070C0"/>
                </a:solidFill>
                <a:latin typeface="Times New Roman" panose="02020603050405020304" pitchFamily="18" charset="0"/>
                <a:cs typeface="Times New Roman" panose="02020603050405020304" pitchFamily="18" charset="0"/>
              </a:rPr>
              <a:t> 5. «Разговор с собой»</a:t>
            </a:r>
            <a:r>
              <a:rPr lang="ru-RU" dirty="0">
                <a:solidFill>
                  <a:srgbClr val="333333"/>
                </a:solidFill>
                <a:latin typeface="Times New Roman" panose="02020603050405020304" pitchFamily="18" charset="0"/>
                <a:cs typeface="Times New Roman" panose="02020603050405020304" pitchFamily="18" charset="0"/>
              </a:rPr>
              <a:t> (самопознание, внутренний диалог, осмысление поступков):</a:t>
            </a:r>
          </a:p>
          <a:p>
            <a:r>
              <a:rPr lang="ru-RU" dirty="0">
                <a:solidFill>
                  <a:srgbClr val="333333"/>
                </a:solidFill>
                <a:latin typeface="Times New Roman" panose="02020603050405020304" pitchFamily="18" charset="0"/>
                <a:cs typeface="Times New Roman" panose="02020603050405020304" pitchFamily="18" charset="0"/>
              </a:rPr>
              <a:t>«Преступление и наказание». Ф. М. Достоевский — борьба с внутренним «я» Раскольникова.</a:t>
            </a:r>
          </a:p>
          <a:p>
            <a:r>
              <a:rPr lang="ru-RU" dirty="0">
                <a:solidFill>
                  <a:srgbClr val="333333"/>
                </a:solidFill>
                <a:latin typeface="Times New Roman" panose="02020603050405020304" pitchFamily="18" charset="0"/>
                <a:cs typeface="Times New Roman" panose="02020603050405020304" pitchFamily="18" charset="0"/>
              </a:rPr>
              <a:t>«Война и мир». Л. Н. Толстой — духовные размышления Пьера.</a:t>
            </a:r>
            <a:endParaRPr lang="ru-RU"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0"/>
            <a:ext cx="11895991" cy="659423"/>
          </a:xfrm>
        </p:spPr>
        <p:txBody>
          <a:bodyPr anchor="t"/>
          <a:lstStyle/>
          <a:p>
            <a:r>
              <a:rPr lang="ru-RU" b="0" dirty="0">
                <a:solidFill>
                  <a:srgbClr val="FF0000"/>
                </a:solidFill>
                <a:latin typeface="Times New Roman" panose="02020603050405020304" pitchFamily="18" charset="0"/>
                <a:cs typeface="Times New Roman" panose="02020603050405020304" pitchFamily="18" charset="0"/>
              </a:rPr>
              <a:t>Пример сочинения.</a:t>
            </a:r>
          </a:p>
        </p:txBody>
      </p:sp>
      <p:sp>
        <p:nvSpPr>
          <p:cNvPr id="7" name="Прямоугольник 6"/>
          <p:cNvSpPr/>
          <p:nvPr/>
        </p:nvSpPr>
        <p:spPr>
          <a:xfrm>
            <a:off x="228599" y="390588"/>
            <a:ext cx="11895991" cy="6533263"/>
          </a:xfrm>
          <a:prstGeom prst="rect">
            <a:avLst/>
          </a:prstGeom>
        </p:spPr>
        <p:txBody>
          <a:bodyPr wrap="square">
            <a:spAutoFit/>
          </a:bodyPr>
          <a:lstStyle/>
          <a:p>
            <a:pPr algn="r">
              <a:lnSpc>
                <a:spcPct val="107000"/>
              </a:lnSpc>
              <a:spcAft>
                <a:spcPts val="800"/>
              </a:spcAft>
            </a:pPr>
            <a:r>
              <a:rPr lang="ru-RU" sz="2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Способна ли природа воспитывать человека?</a:t>
            </a:r>
            <a:endParaRPr lang="ru-RU" sz="20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Все мы восхищаемся красотой природы, восторгаемся её величием, любуемся её чудесами. Но природа не только вызывает чувство восторга – она способна воспитывать человека и даже полностью менять его характер. Чтобы подтвердить свои слова, приведу два примера из русской и мировой литературы.</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В рассказе «Любовь к жизни» Джека Лондона повествуется о двух золотоискателях, которые, намыв по пятнадцать фунтов золота, возвращаются домой. Они, голодные, сильно уставшие, идут по суровому северному краю. Читателям очевидно, что смыслом жизни этих людей является богатство, которое приносит золото. Но случилось непредвиденное: второй путник, переходя ледяную речку, вывихнул ногу. Билл его бросил. Начинается поединок за жизнь. Превозмогая сильную боль в ногах, испытывая нестерпимый голод, путник не отчаивается. Он ловит в лужах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пескариков</a:t>
            </a:r>
            <a:r>
              <a:rPr lang="ru-RU" sz="1400" dirty="0">
                <a:latin typeface="Times New Roman" panose="02020603050405020304" pitchFamily="18" charset="0"/>
                <a:ea typeface="Calibri" panose="020F0502020204030204" pitchFamily="34" charset="0"/>
                <a:cs typeface="Times New Roman" panose="02020603050405020304" pitchFamily="18" charset="0"/>
              </a:rPr>
              <a:t>, гоняется за куропатками, ест сырых птенчиков, грызёт кости оленёнка – делает всё, чтобы выжить. Постепенно он понимает, что препятствием на пути домой является золото, которое слишком тяжело нести. Тогда путник делит золото пополам. Одну половину тщательно пакует и оставляет на утёсе: он надеется за ней вернуться. Через какое-то время путник снова делит оставшееся золото пополам. Но одну половину он просто высыпает: золото в его глазах ещё представляет ценность. Позже герой выбрасывает остатки металла. Для него золото стало мусором. Выживал он как зверь. Однажды даже загрыз волка. Но природа сделала из него человека с большой буквы. Дойдя до хорошо знакомого кожаного мешочка с золотом, он не только не подумал забрать его, но даже не взял кости Билла, хотя понимал, что это единственная возможность поддержать силы. Путник был спасён. Но это был уже другой человек. В начале повествования смыслом его жизни было золото. В конце произведения он стал ценить саму жизнь. Природа освободила его от власти жёлтого металла.</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Оставшись один на один с природой, герой рассказа «Тихое утро» Юрия Павловича Казакова тоже становится другим человеком. Яшка взял на рыбалку Володю. Всю дорогу к реке деревенский мальчишка злился на своего товарища. Его в москвиче раздражало всё. Рыбачили они тихим летним солнечным утром на речке, где был страшный омут, в котором дна не было, вода была ледяная и водились осьминоги (их своими глазами видел Мишка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Каюнёнок</a:t>
            </a:r>
            <a:r>
              <a:rPr lang="ru-RU" sz="1400" dirty="0">
                <a:latin typeface="Times New Roman" panose="02020603050405020304" pitchFamily="18" charset="0"/>
                <a:ea typeface="Calibri" panose="020F0502020204030204" pitchFamily="34" charset="0"/>
                <a:cs typeface="Times New Roman" panose="02020603050405020304" pitchFamily="18" charset="0"/>
              </a:rPr>
              <a:t>). Случилась беда. Володя начал тонуть. От злости Яшка чуть не разбил лицо мальчика комом земли с травой. Но спохватился и бросился за помощью в деревню. Сообразив, что бежать далеко, он в </a:t>
            </a:r>
            <a:r>
              <a:rPr lang="ru-RU" sz="1400">
                <a:latin typeface="Times New Roman" panose="02020603050405020304" pitchFamily="18" charset="0"/>
                <a:ea typeface="Calibri" panose="020F0502020204030204" pitchFamily="34" charset="0"/>
                <a:cs typeface="Times New Roman" panose="02020603050405020304" pitchFamily="18" charset="0"/>
              </a:rPr>
              <a:t>панике кидается </a:t>
            </a:r>
            <a:r>
              <a:rPr lang="ru-RU" sz="1400" dirty="0">
                <a:latin typeface="Times New Roman" panose="02020603050405020304" pitchFamily="18" charset="0"/>
                <a:ea typeface="Calibri" panose="020F0502020204030204" pitchFamily="34" charset="0"/>
                <a:cs typeface="Times New Roman" panose="02020603050405020304" pitchFamily="18" charset="0"/>
              </a:rPr>
              <a:t>спасать Володю. Вода в омуте действительно была ледяная, дна не было. Осьминогов он там не увидел, но чуть не погиб. Только со второго раза Яшка вытащил друга. Он спас Володю. Но и сам воскрес духовно. До рыбалки душа Яшки смердела ненавистью к ближнему. Но оказавшись один на один с природой в борьбе за жизнь, он переродился. В его сердце поселилась любовь.</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Calibri" panose="020F0502020204030204" pitchFamily="34" charset="0"/>
                <a:cs typeface="Times New Roman" panose="02020603050405020304" pitchFamily="18" charset="0"/>
              </a:rPr>
              <a:t>          Судьбы героев этих рассказов подтверждают мою мысль, что природа не только вызывает чувство восторга, но и способна воспитывать человека и даже полностью менять его характер.</a:t>
            </a:r>
            <a:endParaRPr lang="ru-RU" sz="1100" dirty="0">
              <a:latin typeface="Calibri" panose="020F0502020204030204" pitchFamily="34" charset="0"/>
              <a:ea typeface="Calibri" panose="020F0502020204030204" pitchFamily="34" charset="0"/>
              <a:cs typeface="Times New Roman" panose="02020603050405020304" pitchFamily="18" charset="0"/>
            </a:endParaRPr>
          </a:p>
          <a:p>
            <a:pPr algn="r"/>
            <a:r>
              <a:rPr lang="ru-RU" sz="1600" dirty="0" err="1">
                <a:latin typeface="Times New Roman" panose="02020603050405020304" pitchFamily="18" charset="0"/>
                <a:ea typeface="Calibri" panose="020F0502020204030204" pitchFamily="34" charset="0"/>
              </a:rPr>
              <a:t>Колебанова</a:t>
            </a:r>
            <a:r>
              <a:rPr lang="ru-RU" sz="1600" dirty="0">
                <a:latin typeface="Times New Roman" panose="02020603050405020304" pitchFamily="18" charset="0"/>
                <a:ea typeface="Calibri" panose="020F0502020204030204" pitchFamily="34" charset="0"/>
              </a:rPr>
              <a:t> Варвара.</a:t>
            </a:r>
            <a:endParaRPr lang="ru-RU" sz="1600" dirty="0"/>
          </a:p>
        </p:txBody>
      </p:sp>
    </p:spTree>
    <p:extLst>
      <p:ext uri="{BB962C8B-B14F-4D97-AF65-F5344CB8AC3E}">
        <p14:creationId xmlns:p14="http://schemas.microsoft.com/office/powerpoint/2010/main" val="1516771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53688"/>
          </a:xfrm>
        </p:spPr>
        <p:txBody>
          <a:bodyPr anchor="t"/>
          <a:lstStyle/>
          <a:p>
            <a:pPr algn="ctr"/>
            <a:r>
              <a:rPr lang="ru-RU" b="0" dirty="0">
                <a:solidFill>
                  <a:srgbClr val="FF0000"/>
                </a:solidFill>
                <a:latin typeface="Times New Roman" panose="02020603050405020304" pitchFamily="18" charset="0"/>
                <a:cs typeface="Times New Roman" panose="02020603050405020304" pitchFamily="18" charset="0"/>
              </a:rPr>
              <a:t>Объяснения к разделам тем итогового сочинения.</a:t>
            </a:r>
          </a:p>
        </p:txBody>
      </p:sp>
      <p:sp>
        <p:nvSpPr>
          <p:cNvPr id="5" name="Содержимое 4"/>
          <p:cNvSpPr>
            <a:spLocks noGrp="1"/>
          </p:cNvSpPr>
          <p:nvPr>
            <p:ph idx="1"/>
          </p:nvPr>
        </p:nvSpPr>
        <p:spPr>
          <a:xfrm>
            <a:off x="219808" y="753688"/>
            <a:ext cx="11972192" cy="6104312"/>
          </a:xfrm>
        </p:spPr>
        <p:txBody>
          <a:bodyPr>
            <a:normAutofit/>
          </a:bodyPr>
          <a:lstStyle/>
          <a:p>
            <a:pPr fontAlgn="base">
              <a:buNone/>
            </a:pPr>
            <a:r>
              <a:rPr lang="ru-RU" sz="2400" dirty="0">
                <a:solidFill>
                  <a:srgbClr val="0070C0"/>
                </a:solidFill>
                <a:latin typeface="Times New Roman" panose="02020603050405020304" pitchFamily="18" charset="0"/>
                <a:cs typeface="Times New Roman" panose="02020603050405020304" pitchFamily="18" charset="0"/>
              </a:rPr>
              <a:t>Раздел 1. Духовно-нравственные ориентиры в жизни человека.</a:t>
            </a:r>
          </a:p>
          <a:p>
            <a:pPr marL="0" indent="0" fontAlgn="base">
              <a:buNone/>
            </a:pPr>
            <a:r>
              <a:rPr lang="ru-RU" sz="2400" dirty="0">
                <a:solidFill>
                  <a:srgbClr val="00B050"/>
                </a:solidFill>
                <a:latin typeface="Times New Roman" panose="02020603050405020304" pitchFamily="18" charset="0"/>
                <a:cs typeface="Times New Roman" panose="02020603050405020304" pitchFamily="18" charset="0"/>
              </a:rPr>
              <a:t>Темы этого раздела:</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связаны с вопросами, которые человек задаёт себе сам, в том числе, делая нравственный выбор;</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нацеливают на рассуждение о нравственных идеалах и моральных нормах, сиюминутном и вечном, добре и зле, о свободе и ответственности;</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касаются размышлений о смысле жизни, гуманном и антигуманном поступках, их мотивах, причинах внутреннего разлада и об угрызениях совести;</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позволяют задуматься об образе жизни человека, о выборе им жизненного пути, значимой цели и средствах её достижения, любви и дружбе;</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побуждают к самоанализу, осмыслению опыта других людей (или поступков литературных героев), стремящихся понять себя.</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a:xfrm>
            <a:off x="184638" y="79131"/>
            <a:ext cx="12007362" cy="6611815"/>
          </a:xfrm>
        </p:spPr>
        <p:txBody>
          <a:bodyPr/>
          <a:lstStyle/>
          <a:p>
            <a:pPr fontAlgn="base">
              <a:buNone/>
            </a:pPr>
            <a:r>
              <a:rPr lang="ru-RU" sz="3200" dirty="0">
                <a:solidFill>
                  <a:srgbClr val="0070C0"/>
                </a:solidFill>
                <a:latin typeface="Times New Roman" panose="02020603050405020304" pitchFamily="18" charset="0"/>
                <a:cs typeface="Times New Roman" panose="02020603050405020304" pitchFamily="18" charset="0"/>
              </a:rPr>
              <a:t>Раздел 2. Семья, общество, Отечество в жизни человека.</a:t>
            </a:r>
          </a:p>
          <a:p>
            <a:pPr marL="0" indent="0" fontAlgn="base">
              <a:buClr>
                <a:srgbClr val="C00000"/>
              </a:buClr>
              <a:buNone/>
            </a:pPr>
            <a:endParaRPr lang="ru-RU" sz="2400" dirty="0">
              <a:solidFill>
                <a:srgbClr val="00B050"/>
              </a:solidFill>
              <a:latin typeface="Times New Roman" panose="02020603050405020304" pitchFamily="18" charset="0"/>
              <a:cs typeface="Times New Roman" panose="02020603050405020304" pitchFamily="18" charset="0"/>
            </a:endParaRPr>
          </a:p>
          <a:p>
            <a:pPr marL="0" indent="0" fontAlgn="base">
              <a:buClr>
                <a:srgbClr val="C00000"/>
              </a:buClr>
              <a:buNone/>
            </a:pPr>
            <a:r>
              <a:rPr lang="ru-RU" sz="2400" dirty="0">
                <a:solidFill>
                  <a:srgbClr val="00B050"/>
                </a:solidFill>
                <a:latin typeface="Times New Roman" panose="02020603050405020304" pitchFamily="18" charset="0"/>
                <a:cs typeface="Times New Roman" panose="02020603050405020304" pitchFamily="18" charset="0"/>
              </a:rPr>
              <a:t>Темы этого раздела:</a:t>
            </a:r>
            <a:endParaRPr lang="ru-RU" sz="2400" dirty="0">
              <a:latin typeface="Times New Roman" panose="02020603050405020304" pitchFamily="18" charset="0"/>
              <a:cs typeface="Times New Roman" panose="02020603050405020304" pitchFamily="18" charset="0"/>
            </a:endParaRPr>
          </a:p>
          <a:p>
            <a:pPr fontAlgn="base">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связаны со взглядом на человека как представителя семьи, общества, народа, поколения, эпохи;</a:t>
            </a:r>
          </a:p>
          <a:p>
            <a:pPr fontAlgn="base">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нацеливают на размышление о семейных и общественных ценностях, традициях и обычаях, межличностных отношениях и влиянии среды на человека;</a:t>
            </a:r>
          </a:p>
          <a:p>
            <a:pPr fontAlgn="base">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касаются вопросов исторического времени, гражданских идеалов, важности сохранения исторической памяти, роли личности в истории;</a:t>
            </a:r>
          </a:p>
          <a:p>
            <a:pPr fontAlgn="base">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позволяют задуматься о славе и бесславии, личном и общественном, своём вкладе в общественную жизнь;</a:t>
            </a:r>
          </a:p>
          <a:p>
            <a:pPr fontAlgn="base">
              <a:buClr>
                <a:srgbClr val="C00000"/>
              </a:buClr>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побуждают рассуждать об образовании и о воспитании, споре поколений и об общественном благополучии, о народном подвиге и направлениях развития общества.</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184638" y="96715"/>
            <a:ext cx="12007362" cy="6444762"/>
          </a:xfrm>
        </p:spPr>
        <p:txBody>
          <a:bodyPr/>
          <a:lstStyle/>
          <a:p>
            <a:pPr fontAlgn="base">
              <a:buNone/>
            </a:pPr>
            <a:r>
              <a:rPr lang="ru-RU" sz="3200" dirty="0">
                <a:solidFill>
                  <a:srgbClr val="0070C0"/>
                </a:solidFill>
                <a:latin typeface="Times New Roman" panose="02020603050405020304" pitchFamily="18" charset="0"/>
                <a:cs typeface="Times New Roman" panose="02020603050405020304" pitchFamily="18" charset="0"/>
              </a:rPr>
              <a:t>Раздел 3. Природа и культура в жизни человека.</a:t>
            </a:r>
          </a:p>
          <a:p>
            <a:pPr marL="0" indent="0" fontAlgn="base">
              <a:buNone/>
            </a:pPr>
            <a:endParaRPr lang="ru-RU" sz="2400" dirty="0">
              <a:solidFill>
                <a:srgbClr val="00B050"/>
              </a:solidFill>
              <a:latin typeface="Times New Roman" panose="02020603050405020304" pitchFamily="18" charset="0"/>
              <a:cs typeface="Times New Roman" panose="02020603050405020304" pitchFamily="18" charset="0"/>
            </a:endParaRPr>
          </a:p>
          <a:p>
            <a:pPr marL="0" indent="0" fontAlgn="base">
              <a:buNone/>
            </a:pPr>
            <a:r>
              <a:rPr lang="ru-RU" sz="2400" dirty="0">
                <a:solidFill>
                  <a:srgbClr val="00B050"/>
                </a:solidFill>
                <a:latin typeface="Times New Roman" panose="02020603050405020304" pitchFamily="18" charset="0"/>
                <a:cs typeface="Times New Roman" panose="02020603050405020304" pitchFamily="18" charset="0"/>
              </a:rPr>
              <a:t>Темы этого раздела:</a:t>
            </a:r>
            <a:endParaRPr lang="ru-RU" sz="2400" dirty="0">
              <a:latin typeface="Times New Roman" panose="02020603050405020304" pitchFamily="18" charset="0"/>
              <a:cs typeface="Times New Roman" panose="02020603050405020304" pitchFamily="18" charset="0"/>
            </a:endParaRP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связаны с философскими, социальными, этическими, эстетическими проблемами, вопросами экологии;</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нацеливают на рассуждение об искусстве и науке, о феномене таланта, ценности художественного творчества и научного поиска, о собственных предпочтениях или интересах в области искусства и науки;</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касаются миссии художника и ответственности человека науки, значения великих творений искусства и научных открытий (в том числе в связи с юбилейными датами);</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позволяют осмысливать роль культуры в жизни человека, важность исторической памяти, сохранения традиционных ценностей;</a:t>
            </a:r>
          </a:p>
          <a:p>
            <a:pPr fontAlgn="base">
              <a:buFont typeface="Arial" panose="020B0604020202020204" pitchFamily="34" charset="0"/>
              <a:buChar char="•"/>
            </a:pPr>
            <a:r>
              <a:rPr lang="ru-RU" sz="2400" dirty="0">
                <a:latin typeface="Times New Roman" panose="02020603050405020304" pitchFamily="18" charset="0"/>
                <a:cs typeface="Times New Roman" panose="02020603050405020304" pitchFamily="18" charset="0"/>
              </a:rPr>
              <a:t>побуждают задуматься о взаимодействии человека и природы, направлениях развития культуры, влиянии искусства и новых технологий на человека.</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1BF7F9-3693-4D74-A63E-0BC7C56CA099}"/>
              </a:ext>
            </a:extLst>
          </p:cNvPr>
          <p:cNvSpPr>
            <a:spLocks noGrp="1"/>
          </p:cNvSpPr>
          <p:nvPr>
            <p:ph type="title"/>
          </p:nvPr>
        </p:nvSpPr>
        <p:spPr>
          <a:xfrm>
            <a:off x="1321725" y="624110"/>
            <a:ext cx="10182888" cy="689301"/>
          </a:xfrm>
        </p:spPr>
        <p:txBody>
          <a:bodyPr>
            <a:normAutofit fontScale="90000"/>
          </a:bodyPr>
          <a:lstStyle/>
          <a:p>
            <a:r>
              <a:rPr lang="ru-RU" dirty="0"/>
              <a:t>Для подготовки к итоговому сочинению 2025/26 учебного года выпускники могут использовать универсальный список литературы. Он объединяет классические и современные произведения. В список вошли:</a:t>
            </a:r>
            <a:br>
              <a:rPr lang="ru-RU" dirty="0"/>
            </a:br>
            <a:endParaRPr lang="ru-RU" dirty="0"/>
          </a:p>
        </p:txBody>
      </p:sp>
      <p:sp>
        <p:nvSpPr>
          <p:cNvPr id="3" name="Объект 2">
            <a:extLst>
              <a:ext uri="{FF2B5EF4-FFF2-40B4-BE49-F238E27FC236}">
                <a16:creationId xmlns:a16="http://schemas.microsoft.com/office/drawing/2014/main" id="{9C18729E-D91B-4AD4-8925-3B748A6D75ED}"/>
              </a:ext>
            </a:extLst>
          </p:cNvPr>
          <p:cNvSpPr>
            <a:spLocks noGrp="1"/>
          </p:cNvSpPr>
          <p:nvPr>
            <p:ph idx="1"/>
          </p:nvPr>
        </p:nvSpPr>
        <p:spPr>
          <a:xfrm>
            <a:off x="1832753" y="3014749"/>
            <a:ext cx="8915400" cy="3777622"/>
          </a:xfrm>
        </p:spPr>
        <p:txBody>
          <a:bodyPr>
            <a:normAutofit/>
          </a:bodyPr>
          <a:lstStyle/>
          <a:p>
            <a:pPr lvl="0"/>
            <a:r>
              <a:rPr lang="ru-RU" dirty="0"/>
              <a:t>А. И. Куприн «Куст сирени»;</a:t>
            </a:r>
          </a:p>
          <a:p>
            <a:pPr lvl="0"/>
            <a:r>
              <a:rPr lang="ru-RU" dirty="0"/>
              <a:t>А. С. Пушкин «Капитанская дочка»;</a:t>
            </a:r>
          </a:p>
          <a:p>
            <a:pPr lvl="0"/>
            <a:r>
              <a:rPr lang="ru-RU" dirty="0"/>
              <a:t>Р. Брэдбери «Вельд»;</a:t>
            </a:r>
          </a:p>
          <a:p>
            <a:pPr lvl="0"/>
            <a:r>
              <a:rPr lang="ru-RU" dirty="0"/>
              <a:t>А. П. Платонов «Юшка»;</a:t>
            </a:r>
          </a:p>
          <a:p>
            <a:pPr lvl="0"/>
            <a:r>
              <a:rPr lang="ru-RU" dirty="0"/>
              <a:t>К. Г. Паустовский «Телеграмма»;</a:t>
            </a:r>
          </a:p>
          <a:p>
            <a:pPr lvl="0"/>
            <a:r>
              <a:rPr lang="ru-RU" dirty="0"/>
              <a:t>И. А. Бунин «Чистый понедельник»;</a:t>
            </a:r>
          </a:p>
          <a:p>
            <a:pPr lvl="0"/>
            <a:r>
              <a:rPr lang="ru-RU" dirty="0"/>
              <a:t>О. Генри «Дары волхвов»;</a:t>
            </a:r>
          </a:p>
          <a:p>
            <a:pPr lvl="0"/>
            <a:r>
              <a:rPr lang="ru-RU" dirty="0"/>
              <a:t>А. П. Чехов «В аптеке».</a:t>
            </a:r>
          </a:p>
          <a:p>
            <a:endParaRPr lang="ru-RU" dirty="0"/>
          </a:p>
        </p:txBody>
      </p:sp>
    </p:spTree>
    <p:extLst>
      <p:ext uri="{BB962C8B-B14F-4D97-AF65-F5344CB8AC3E}">
        <p14:creationId xmlns:p14="http://schemas.microsoft.com/office/powerpoint/2010/main" val="639742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5900" t="40625" r="45432" b="17500"/>
          <a:stretch>
            <a:fillRect/>
          </a:stretch>
        </p:blipFill>
        <p:spPr bwMode="auto">
          <a:xfrm>
            <a:off x="168549" y="289560"/>
            <a:ext cx="11920873" cy="629412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B79DB3-88DF-A3EA-AD21-57A274107DE1}"/>
              </a:ext>
            </a:extLst>
          </p:cNvPr>
          <p:cNvSpPr>
            <a:spLocks noGrp="1"/>
          </p:cNvSpPr>
          <p:nvPr>
            <p:ph type="title"/>
          </p:nvPr>
        </p:nvSpPr>
        <p:spPr>
          <a:xfrm>
            <a:off x="1077362" y="163482"/>
            <a:ext cx="9950103" cy="1507376"/>
          </a:xfrm>
        </p:spPr>
        <p:txBody>
          <a:bodyPr/>
          <a:lstStyle/>
          <a:p>
            <a:r>
              <a:rPr lang="ru-RU" dirty="0"/>
              <a:t> </a:t>
            </a:r>
          </a:p>
        </p:txBody>
      </p:sp>
      <p:sp>
        <p:nvSpPr>
          <p:cNvPr id="5" name="Содержимое 4"/>
          <p:cNvSpPr>
            <a:spLocks noGrp="1"/>
          </p:cNvSpPr>
          <p:nvPr>
            <p:ph idx="1"/>
          </p:nvPr>
        </p:nvSpPr>
        <p:spPr>
          <a:xfrm>
            <a:off x="184638" y="163482"/>
            <a:ext cx="12007362" cy="5495192"/>
          </a:xfrm>
        </p:spPr>
        <p:txBody>
          <a:bodyPr>
            <a:normAutofit lnSpcReduction="10000"/>
          </a:bodyPr>
          <a:lstStyle/>
          <a:p>
            <a:pPr algn="ctr">
              <a:buNone/>
            </a:pPr>
            <a:r>
              <a:rPr lang="ru-RU" sz="3200" dirty="0">
                <a:solidFill>
                  <a:srgbClr val="FF0000"/>
                </a:solidFill>
                <a:latin typeface="Times New Roman" panose="02020603050405020304" pitchFamily="18" charset="0"/>
                <a:cs typeface="Times New Roman" panose="02020603050405020304" pitchFamily="18" charset="0"/>
              </a:rPr>
              <a:t>Требования, критерии оценки и правила написания итогового сочинения не поменялись.</a:t>
            </a:r>
          </a:p>
          <a:p>
            <a:pPr algn="just">
              <a:buNone/>
            </a:pPr>
            <a:r>
              <a:rPr lang="ru-RU" sz="2800" dirty="0">
                <a:latin typeface="Times New Roman" panose="02020603050405020304" pitchFamily="18" charset="0"/>
                <a:cs typeface="Times New Roman" panose="02020603050405020304" pitchFamily="18" charset="0"/>
              </a:rPr>
              <a:t>Подготовка к сочинению проверяет общий уровень знаний, </a:t>
            </a:r>
            <a:r>
              <a:rPr lang="ru-RU" sz="2800" dirty="0">
                <a:solidFill>
                  <a:prstClr val="black">
                    <a:lumMod val="75000"/>
                    <a:lumOff val="25000"/>
                  </a:prstClr>
                </a:solidFill>
                <a:latin typeface="Times New Roman" panose="02020603050405020304" pitchFamily="18" charset="0"/>
                <a:cs typeface="Times New Roman" panose="02020603050405020304" pitchFamily="18" charset="0"/>
              </a:rPr>
              <a:t>грамотность, </a:t>
            </a:r>
            <a:r>
              <a:rPr lang="ru-RU" sz="2800" dirty="0">
                <a:latin typeface="Times New Roman" panose="02020603050405020304" pitchFamily="18" charset="0"/>
                <a:cs typeface="Times New Roman" panose="02020603050405020304" pitchFamily="18" charset="0"/>
              </a:rPr>
              <a:t>умение мыслить, правильно говорить. </a:t>
            </a:r>
          </a:p>
          <a:p>
            <a:pPr algn="just">
              <a:buNone/>
            </a:pPr>
            <a:r>
              <a:rPr lang="ru-RU" sz="2800" dirty="0">
                <a:latin typeface="Times New Roman" panose="02020603050405020304" pitchFamily="18" charset="0"/>
                <a:cs typeface="Times New Roman" panose="02020603050405020304" pitchFamily="18" charset="0"/>
              </a:rPr>
              <a:t>Для хорошего результата недостаточно готовиться исключительно по темам</a:t>
            </a:r>
          </a:p>
          <a:p>
            <a:pPr algn="just">
              <a:buNone/>
            </a:pPr>
            <a:r>
              <a:rPr lang="ru-RU" sz="2800" dirty="0">
                <a:latin typeface="Times New Roman" panose="02020603050405020304" pitchFamily="18" charset="0"/>
                <a:cs typeface="Times New Roman" panose="02020603050405020304" pitchFamily="18" charset="0"/>
              </a:rPr>
              <a:t>сочинения.</a:t>
            </a:r>
          </a:p>
          <a:p>
            <a:pPr algn="just">
              <a:buNone/>
            </a:pPr>
            <a:r>
              <a:rPr lang="ru-RU" sz="2800" dirty="0">
                <a:latin typeface="Times New Roman" panose="02020603050405020304" pitchFamily="18" charset="0"/>
                <a:cs typeface="Times New Roman" panose="02020603050405020304" pitchFamily="18" charset="0"/>
              </a:rPr>
              <a:t>Необходимо погрузиться в </a:t>
            </a:r>
            <a:r>
              <a:rPr lang="ru-RU" sz="2800" dirty="0">
                <a:solidFill>
                  <a:srgbClr val="0070C0"/>
                </a:solidFill>
                <a:latin typeface="Times New Roman" panose="02020603050405020304" pitchFamily="18" charset="0"/>
                <a:cs typeface="Times New Roman" panose="02020603050405020304" pitchFamily="18" charset="0"/>
              </a:rPr>
              <a:t>систему подготовки </a:t>
            </a:r>
            <a:r>
              <a:rPr lang="ru-RU" sz="2800" dirty="0">
                <a:latin typeface="Times New Roman" panose="02020603050405020304" pitchFamily="18" charset="0"/>
                <a:cs typeface="Times New Roman" panose="02020603050405020304" pitchFamily="18" charset="0"/>
              </a:rPr>
              <a:t>по русскому языку в целом:</a:t>
            </a:r>
          </a:p>
          <a:p>
            <a:pPr algn="just">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читать хорошую литературу,</a:t>
            </a:r>
          </a:p>
          <a:p>
            <a:pPr algn="just">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писать больше сочинений на разные темы,</a:t>
            </a:r>
          </a:p>
          <a:p>
            <a:pPr algn="just">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повторять правила грамматики и</a:t>
            </a:r>
          </a:p>
          <a:p>
            <a:pPr marL="0" indent="0" algn="just">
              <a:buClr>
                <a:srgbClr val="C00000"/>
              </a:buClr>
              <a:buNone/>
            </a:pPr>
            <a:r>
              <a:rPr lang="ru-RU" sz="2800" dirty="0">
                <a:latin typeface="Times New Roman" panose="02020603050405020304" pitchFamily="18" charset="0"/>
                <a:cs typeface="Times New Roman" panose="02020603050405020304" pitchFamily="18" charset="0"/>
              </a:rPr>
              <a:t>культуры речи.</a:t>
            </a:r>
            <a:endParaRPr lang="ru-RU" sz="2800" dirty="0">
              <a:solidFill>
                <a:srgbClr val="FF000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7130562" y="3666520"/>
            <a:ext cx="4979759" cy="3112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167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59423"/>
          </a:xfrm>
        </p:spPr>
        <p:txBody>
          <a:bodyPr anchor="t"/>
          <a:lstStyle/>
          <a:p>
            <a:pPr algn="ctr"/>
            <a:r>
              <a:rPr lang="ru-RU" b="0" dirty="0">
                <a:solidFill>
                  <a:srgbClr val="FF0000"/>
                </a:solidFill>
                <a:latin typeface="Times New Roman" panose="02020603050405020304" pitchFamily="18" charset="0"/>
                <a:cs typeface="Times New Roman" panose="02020603050405020304" pitchFamily="18" charset="0"/>
              </a:rPr>
              <a:t>Основные правила написания и критерии.</a:t>
            </a:r>
          </a:p>
        </p:txBody>
      </p:sp>
      <p:sp>
        <p:nvSpPr>
          <p:cNvPr id="3" name="Содержимое 2"/>
          <p:cNvSpPr>
            <a:spLocks noGrp="1"/>
          </p:cNvSpPr>
          <p:nvPr>
            <p:ph idx="1"/>
          </p:nvPr>
        </p:nvSpPr>
        <p:spPr>
          <a:xfrm>
            <a:off x="175846" y="1116623"/>
            <a:ext cx="12016154" cy="5741377"/>
          </a:xfrm>
        </p:spPr>
        <p:txBody>
          <a:bodyPr>
            <a:normAutofit fontScale="92500" lnSpcReduction="10000"/>
          </a:bodyPr>
          <a:lstStyle/>
          <a:p>
            <a:pPr marL="0" indent="0">
              <a:buClr>
                <a:srgbClr val="C00000"/>
              </a:buClr>
              <a:buNone/>
            </a:pPr>
            <a:r>
              <a:rPr lang="ru-RU" sz="2800" dirty="0">
                <a:latin typeface="Times New Roman" panose="02020603050405020304" pitchFamily="18" charset="0"/>
                <a:cs typeface="Times New Roman" panose="02020603050405020304" pitchFamily="18" charset="0"/>
              </a:rPr>
              <a:t>Итоговое сочинение в </a:t>
            </a:r>
            <a:r>
              <a:rPr lang="ru-RU" sz="2800" dirty="0">
                <a:solidFill>
                  <a:srgbClr val="0070C0"/>
                </a:solidFill>
                <a:latin typeface="Times New Roman" panose="02020603050405020304" pitchFamily="18" charset="0"/>
                <a:cs typeface="Times New Roman" panose="02020603050405020304" pitchFamily="18" charset="0"/>
              </a:rPr>
              <a:t>2025 </a:t>
            </a:r>
            <a:r>
              <a:rPr lang="ru-RU" sz="2800" dirty="0">
                <a:latin typeface="Times New Roman" panose="02020603050405020304" pitchFamily="18" charset="0"/>
                <a:cs typeface="Times New Roman" panose="02020603050405020304" pitchFamily="18" charset="0"/>
              </a:rPr>
              <a:t>году пройдёт предположительно</a:t>
            </a:r>
            <a:r>
              <a:rPr lang="ru-RU" sz="2800" dirty="0">
                <a:solidFill>
                  <a:srgbClr val="0070C0"/>
                </a:solidFill>
                <a:latin typeface="Times New Roman" panose="02020603050405020304" pitchFamily="18" charset="0"/>
                <a:cs typeface="Times New Roman" panose="02020603050405020304" pitchFamily="18" charset="0"/>
              </a:rPr>
              <a:t> 3 декабря.</a:t>
            </a:r>
            <a:r>
              <a:rPr lang="ru-RU" sz="2800" dirty="0">
                <a:latin typeface="Times New Roman" panose="02020603050405020304" pitchFamily="18" charset="0"/>
                <a:cs typeface="Times New Roman" panose="02020603050405020304" pitchFamily="18" charset="0"/>
              </a:rPr>
              <a:t> На написание работы отводится </a:t>
            </a:r>
            <a:r>
              <a:rPr lang="ru-RU" sz="2800" dirty="0">
                <a:solidFill>
                  <a:srgbClr val="0070C0"/>
                </a:solidFill>
                <a:latin typeface="Times New Roman" panose="02020603050405020304" pitchFamily="18" charset="0"/>
                <a:cs typeface="Times New Roman" panose="02020603050405020304" pitchFamily="18" charset="0"/>
              </a:rPr>
              <a:t>3 часа 55 минут</a:t>
            </a:r>
            <a:r>
              <a:rPr lang="ru-RU" sz="2800" dirty="0">
                <a:latin typeface="Times New Roman" panose="02020603050405020304" pitchFamily="18" charset="0"/>
                <a:cs typeface="Times New Roman" panose="02020603050405020304" pitchFamily="18" charset="0"/>
              </a:rPr>
              <a:t>. Нужно написать развёрнутое, структурированное и аргументированное сочинение по одной из выбранных тем.</a:t>
            </a:r>
          </a:p>
          <a:p>
            <a:pPr>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Объём – </a:t>
            </a:r>
            <a:r>
              <a:rPr lang="ru-RU" sz="2800" dirty="0">
                <a:solidFill>
                  <a:srgbClr val="C00000"/>
                </a:solidFill>
                <a:latin typeface="Times New Roman" panose="02020603050405020304" pitchFamily="18" charset="0"/>
                <a:cs typeface="Times New Roman" panose="02020603050405020304" pitchFamily="18" charset="0"/>
              </a:rPr>
              <a:t> </a:t>
            </a:r>
            <a:r>
              <a:rPr lang="ru-RU" sz="2800" dirty="0">
                <a:solidFill>
                  <a:srgbClr val="FF0000"/>
                </a:solidFill>
                <a:latin typeface="Times New Roman" panose="02020603050405020304" pitchFamily="18" charset="0"/>
                <a:cs typeface="Times New Roman" panose="02020603050405020304" pitchFamily="18" charset="0"/>
              </a:rPr>
              <a:t>не меньше 250 слов</a:t>
            </a:r>
            <a:r>
              <a:rPr lang="ru-RU" sz="2800" dirty="0">
                <a:latin typeface="Times New Roman" panose="02020603050405020304" pitchFamily="18" charset="0"/>
                <a:cs typeface="Times New Roman" panose="02020603050405020304" pitchFamily="18" charset="0"/>
              </a:rPr>
              <a:t> (иначе незачёт). Рекомендуемый объём – </a:t>
            </a:r>
            <a:r>
              <a:rPr lang="ru-RU" sz="2800" dirty="0">
                <a:solidFill>
                  <a:srgbClr val="C00000"/>
                </a:solidFill>
                <a:latin typeface="Times New Roman" panose="02020603050405020304" pitchFamily="18" charset="0"/>
                <a:cs typeface="Times New Roman" panose="02020603050405020304" pitchFamily="18" charset="0"/>
              </a:rPr>
              <a:t> </a:t>
            </a:r>
            <a:r>
              <a:rPr lang="ru-RU" sz="2800" dirty="0">
                <a:solidFill>
                  <a:srgbClr val="FF0000"/>
                </a:solidFill>
                <a:latin typeface="Times New Roman" panose="02020603050405020304" pitchFamily="18" charset="0"/>
                <a:cs typeface="Times New Roman" panose="02020603050405020304" pitchFamily="18" charset="0"/>
              </a:rPr>
              <a:t>больше 350 слов.</a:t>
            </a:r>
          </a:p>
          <a:p>
            <a:pPr>
              <a:buClr>
                <a:srgbClr val="C00000"/>
              </a:buClr>
              <a:buFont typeface="Arial" panose="020B0604020202020204" pitchFamily="34" charset="0"/>
              <a:buChar char="•"/>
            </a:pPr>
            <a:r>
              <a:rPr lang="ru-RU" sz="2800" dirty="0">
                <a:solidFill>
                  <a:srgbClr val="333333"/>
                </a:solidFill>
                <a:latin typeface="Times New Roman" panose="02020603050405020304" pitchFamily="18" charset="0"/>
                <a:cs typeface="Times New Roman" panose="02020603050405020304" pitchFamily="18" charset="0"/>
              </a:rPr>
              <a:t>Обязателен </a:t>
            </a:r>
            <a:r>
              <a:rPr lang="ru-RU" sz="2800" dirty="0">
                <a:solidFill>
                  <a:srgbClr val="0070C0"/>
                </a:solidFill>
                <a:latin typeface="Times New Roman" panose="02020603050405020304" pitchFamily="18" charset="0"/>
                <a:cs typeface="Times New Roman" panose="02020603050405020304" pitchFamily="18" charset="0"/>
              </a:rPr>
              <a:t>1</a:t>
            </a:r>
            <a:r>
              <a:rPr lang="ru-RU" sz="2800" dirty="0">
                <a:solidFill>
                  <a:srgbClr val="333333"/>
                </a:solidFill>
                <a:latin typeface="Times New Roman" panose="02020603050405020304" pitchFamily="18" charset="0"/>
                <a:cs typeface="Times New Roman" panose="02020603050405020304" pitchFamily="18" charset="0"/>
              </a:rPr>
              <a:t> литературный </a:t>
            </a:r>
            <a:r>
              <a:rPr lang="ru-RU" sz="2800" dirty="0">
                <a:solidFill>
                  <a:srgbClr val="0070C0"/>
                </a:solidFill>
                <a:latin typeface="Times New Roman" panose="02020603050405020304" pitchFamily="18" charset="0"/>
                <a:cs typeface="Times New Roman" panose="02020603050405020304" pitchFamily="18" charset="0"/>
              </a:rPr>
              <a:t>пример</a:t>
            </a:r>
            <a:r>
              <a:rPr lang="ru-RU" sz="2800" dirty="0">
                <a:solidFill>
                  <a:srgbClr val="333333"/>
                </a:solidFill>
                <a:latin typeface="Times New Roman" panose="02020603050405020304" pitchFamily="18" charset="0"/>
                <a:cs typeface="Times New Roman" panose="02020603050405020304" pitchFamily="18" charset="0"/>
              </a:rPr>
              <a:t> (можно из массовой литературы, из Библии. Если Вы хорошо знакомы с текстом Библии по причине своего вероисповедания или по иным причинам, можете смело использовать текст Священного Писания в качестве примера).</a:t>
            </a:r>
          </a:p>
          <a:p>
            <a:pPr>
              <a:buClr>
                <a:srgbClr val="C00000"/>
              </a:buClr>
              <a:buFont typeface="Arial" panose="020B0604020202020204" pitchFamily="34" charset="0"/>
              <a:buChar char="•"/>
            </a:pPr>
            <a:r>
              <a:rPr lang="ru-RU" sz="2800" dirty="0">
                <a:solidFill>
                  <a:srgbClr val="333333"/>
                </a:solidFill>
                <a:latin typeface="Times New Roman" panose="02020603050405020304" pitchFamily="18" charset="0"/>
                <a:cs typeface="Times New Roman" panose="02020603050405020304" pitchFamily="18" charset="0"/>
              </a:rPr>
              <a:t>Главные критерии: соответствие теме и аргументация. Без зачёта по ним работа не проверяется.</a:t>
            </a:r>
            <a:endParaRPr lang="ru-RU" sz="2800" dirty="0">
              <a:solidFill>
                <a:srgbClr val="FF0000"/>
              </a:solidFill>
              <a:latin typeface="Times New Roman" panose="02020603050405020304" pitchFamily="18" charset="0"/>
              <a:cs typeface="Times New Roman" panose="02020603050405020304" pitchFamily="18" charset="0"/>
            </a:endParaRPr>
          </a:p>
          <a:p>
            <a:pPr>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Сочинение должно быть написано самостоятельно, не допускается списывание.</a:t>
            </a:r>
          </a:p>
          <a:p>
            <a:pPr>
              <a:buClr>
                <a:srgbClr val="C00000"/>
              </a:buClr>
              <a:buFont typeface="Arial" panose="020B0604020202020204" pitchFamily="34" charset="0"/>
              <a:buChar char="•"/>
            </a:pPr>
            <a:r>
              <a:rPr lang="ru-RU" sz="2800" dirty="0">
                <a:latin typeface="Times New Roman" panose="02020603050405020304" pitchFamily="18" charset="0"/>
                <a:cs typeface="Times New Roman" panose="02020603050405020304" pitchFamily="18" charset="0"/>
              </a:rPr>
              <a:t>Комплект из шести тем открывают </a:t>
            </a:r>
            <a:r>
              <a:rPr lang="ru-RU" sz="2800" dirty="0">
                <a:solidFill>
                  <a:srgbClr val="0070C0"/>
                </a:solidFill>
                <a:latin typeface="Times New Roman" panose="02020603050405020304" pitchFamily="18" charset="0"/>
                <a:cs typeface="Times New Roman" panose="02020603050405020304" pitchFamily="18" charset="0"/>
              </a:rPr>
              <a:t>за 15 минут </a:t>
            </a:r>
            <a:r>
              <a:rPr lang="ru-RU" sz="2800" dirty="0">
                <a:latin typeface="Times New Roman" panose="02020603050405020304" pitchFamily="18" charset="0"/>
                <a:cs typeface="Times New Roman" panose="02020603050405020304" pitchFamily="18" charset="0"/>
              </a:rPr>
              <a:t>до экзамена, заранее известны только разделы и подразделы.</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444</TotalTime>
  <Words>2862</Words>
  <Application>Microsoft Office PowerPoint</Application>
  <PresentationFormat>Широкоэкранный</PresentationFormat>
  <Paragraphs>194</Paragraphs>
  <Slides>21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Calibri</vt:lpstr>
      <vt:lpstr>Century Gothic</vt:lpstr>
      <vt:lpstr>Times New Roman</vt:lpstr>
      <vt:lpstr>Wingdings 3</vt:lpstr>
      <vt:lpstr>Легкий дым</vt:lpstr>
      <vt:lpstr>Презентация PowerPoint</vt:lpstr>
      <vt:lpstr>В 2025/26 учебном году на экзамене будут темы, которые уже использовались в прошлые годы (в закрытом банке ФИПИ их около двух тысяч).</vt:lpstr>
      <vt:lpstr>Объяснения к разделам тем итогового сочинения.</vt:lpstr>
      <vt:lpstr>Презентация PowerPoint</vt:lpstr>
      <vt:lpstr>Презентация PowerPoint</vt:lpstr>
      <vt:lpstr>Для подготовки к итоговому сочинению 2025/26 учебного года выпускники могут использовать универсальный список литературы. Он объединяет классические и современные произведения. В список вошли: </vt:lpstr>
      <vt:lpstr>Презентация PowerPoint</vt:lpstr>
      <vt:lpstr> </vt:lpstr>
      <vt:lpstr>Основные правила написания и критерии.</vt:lpstr>
      <vt:lpstr>Какие примеры можно приводить.</vt:lpstr>
      <vt:lpstr>Критерии.</vt:lpstr>
      <vt:lpstr>Критерии.</vt:lpstr>
      <vt:lpstr>Критерии.</vt:lpstr>
      <vt:lpstr>Раздел 1. Духовно-нравственные ориентиры в жизни человека.</vt:lpstr>
      <vt:lpstr>Презентация PowerPoint</vt:lpstr>
      <vt:lpstr>Раздел 2. Семья, общество, Отечество в жизни человека.</vt:lpstr>
      <vt:lpstr>Литературные примеры ко 2 разделу:</vt:lpstr>
      <vt:lpstr>Раздел 3. Природа и культура в жизни человека.</vt:lpstr>
      <vt:lpstr>Литературные примеры к 3 разделу.</vt:lpstr>
      <vt:lpstr>Для итогового сочинения 2026 года можно использовать следующие литературные примеры в зависимости от направления:</vt:lpstr>
      <vt:lpstr>Пример сочинения.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Ян Янович Грунт</dc:title>
  <dc:creator>Alexey Shklyaev</dc:creator>
  <cp:lastModifiedBy>Provotor</cp:lastModifiedBy>
  <cp:revision>50</cp:revision>
  <dcterms:created xsi:type="dcterms:W3CDTF">2022-05-08T16:14:35Z</dcterms:created>
  <dcterms:modified xsi:type="dcterms:W3CDTF">2025-10-14T12:53:22Z</dcterms:modified>
</cp:coreProperties>
</file>